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표지: 작업명·문서번호·교육 일시·대상·교육자를 바꿔 쓰세요. 이 자료는 SafePlum 표준안전작업절차서(작성기·엑셀)의 내용을 화면으로 설명하기 위한 것입니다. 예시 작업(컨베이어 벨트 청소)은 사업장 작업으로 바꿔 쓰세요.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실제 사고·아차사고 사례가 있으면 맨 아래 줄에 적고 이야기하세요. 근로자에게 '왜'를 먼저 설명하면 절차를 더 잘 지킵니다.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보호구는 실제로 착용한 모습을 보여 주며 설명하세요. 보호구 아이콘은 우클릭 → [그림 바꾸기]로 사업장 보호구 사진으로 바꿀 수 있습니다.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잠금·표지(LOTO)는 '다른 사람이 기계를 켜지 못하게 하는 조치'입니다(안전보건규칙 제92조제2항: 기동장치에 잠금장치를 하고 그 열쇠를 별도 관리하거나 표지판을 설치하는 등). 사업장 잠금 절차가 있으면 그 내용으로 바꾸세요.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사진은 우클릭 → [그림 바꾸기]로 실제 설비 사진으로 바꾸세요(크기·위치 유지). 가능하면 현장에서 실제로 시연하면서 설명합니다.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사진은 우클릭 → [그림 바꾸기]로 실제 설비 사진으로 바꾸세요(크기·위치 유지). 가능하면 현장에서 실제로 시연하면서 설명합니다.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금지 사항은 짧고 분명하게. 각 항목이 왜 위험한지 한 문장씩 덧붙여 설명하세요(예: 덮개를 뗀 채 운전하면 회전부가 그대로 드러납니다).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작업중지 기준은 '이 상황이면 누구라도 멈춘다'는 약속입니다. 근로자가 멈췄을 때 탓하지 않는다는 것을 관리감독자가 직접 말해 주세요. 사업주는 급박한 위험이 있다고 믿을 만한 합리적인 이유로 작업을 중지·대피한 근로자에게 해고나 그 밖의 불리한 처우를 해서는 안 됩니다(법 제52조제4항).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시운전 전에 이 네 가지를 함께 확인하면 '덮개 없이 가동'과 '공구가 벨트에 말려 드는' 사고를 막을 수 있습니다.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비상정지 스위치 위치는 현장에서 직접 눌러 보게 하는 것이 가장 좋습니다(컨베이어 비상정지장치: 안전보건규칙 제192조). 사내 비상연락 번호를 꼭 바꿔 적으세요.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정답 — Q1. 본인 자물쇠 잠금 + 꼬리표 부착 / Q2. 자물쇠를 건 본인만 / Q3. 비상정지 스위치 → 주변에 알림. 틀린 사람은 그 자리에서 다시 설명하고, 교육 확인서의 '이해 확인' 칸에 '재교육'으로 표시하세요.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채용 시·작업내용 변경 시 교육 내용에는 '기계·기구의 위험성과 작업의 순서 및 동선', '작업 개시 전 점검', '사고 발생 시 긴급조치'가 들어 있습니다(산업안전보건법 시행규칙 별표 5). 교육시간·대상은 교육일지로 따로 기록하세요.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0E1B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828800"/>
            <a:ext cx="6766560" cy="17373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3657600"/>
            <a:ext cx="640080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rgbClr val="C9D3E3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47472"/>
            <a:ext cx="877824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6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2600" dirty="0"/>
          </a:p>
        </p:txBody>
      </p:sp>
      <p:sp>
        <p:nvSpPr>
          <p:cNvPr id="3" name="Text 0"/>
          <p:cNvSpPr/>
          <p:nvPr/>
        </p:nvSpPr>
        <p:spPr>
          <a:xfrm>
            <a:off x="548640" y="64739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8A2B3"/>
                </a:solidFill>
              </a:rPr>
              <a:t>표준안전작업절차 교육 — 컨베이어 벨트 청소(예시)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73952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8A2B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73952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8A2B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3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3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표지_구분"/>
          <p:cNvSpPr txBox="1"/>
          <p:nvPr/>
        </p:nvSpPr>
        <p:spPr>
          <a:xfrm>
            <a:off x="548640" y="1188720"/>
            <a:ext cx="2560320" cy="384048"/>
          </a:xfrm>
          <a:prstGeom prst="roundRect">
            <a:avLst>
              <a:gd name="adj" fmla="val 50000"/>
            </a:avLst>
          </a:prstGeom>
          <a:solidFill>
            <a:srgbClr val="FFC40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E1B2E"/>
                </a:solidFill>
              </a:rPr>
              <a:t>표준안전작업절차 교육</a:t>
            </a:r>
            <a:endParaRPr lang="en-US" sz="1400" dirty="0"/>
          </a:p>
        </p:txBody>
      </p:sp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1828800"/>
            <a:ext cx="67665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컨베이어 벨트 청소</a:t>
            </a:r>
            <a:endParaRPr lang="en-US" sz="4000" dirty="0"/>
          </a:p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표준안전작업절차</a:t>
            </a:r>
            <a:endParaRPr lang="en-US" sz="40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548640" y="3657600"/>
            <a:ext cx="640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C9D3E3"/>
                </a:solidFill>
              </a:rPr>
              <a:t>잠금·표지로 끼임 사고를 막는 6단계와 작업중지 기준</a:t>
            </a:r>
            <a:endParaRPr lang="en-US" sz="1800" dirty="0"/>
          </a:p>
        </p:txBody>
      </p:sp>
      <p:sp>
        <p:nvSpPr>
          <p:cNvPr id="5" name="표지_정보카드"/>
          <p:cNvSpPr/>
          <p:nvPr/>
        </p:nvSpPr>
        <p:spPr>
          <a:xfrm>
            <a:off x="7635240" y="1188720"/>
            <a:ext cx="4023360" cy="4526280"/>
          </a:xfrm>
          <a:prstGeom prst="roundRect">
            <a:avLst>
              <a:gd name="adj" fmla="val 3636"/>
            </a:avLst>
          </a:prstGeom>
          <a:solidFill>
            <a:srgbClr val="FFFFFF">
              <a:alpha val="8000"/>
            </a:srgbClr>
          </a:solidFill>
          <a:ln w="12700">
            <a:solidFill>
              <a:srgbClr val="FFFFFF">
                <a:alpha val="20000"/>
              </a:srgbClr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955280" y="1508760"/>
            <a:ext cx="3383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C400"/>
                </a:solidFill>
              </a:rPr>
              <a:t>문서번호</a:t>
            </a:r>
            <a:endParaRPr lang="en-US" sz="1100" dirty="0"/>
          </a:p>
        </p:txBody>
      </p:sp>
      <p:sp>
        <p:nvSpPr>
          <p:cNvPr id="7" name="표지_문서번호"/>
          <p:cNvSpPr txBox="1"/>
          <p:nvPr/>
        </p:nvSpPr>
        <p:spPr>
          <a:xfrm>
            <a:off x="7955280" y="178308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예: SOP-생산-012 (개정 0)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7955280" y="2331720"/>
            <a:ext cx="3383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C400"/>
                </a:solidFill>
              </a:rPr>
              <a:t>교육 일시</a:t>
            </a:r>
            <a:endParaRPr lang="en-US" sz="1100" dirty="0"/>
          </a:p>
        </p:txBody>
      </p:sp>
      <p:sp>
        <p:nvSpPr>
          <p:cNvPr id="9" name="표지_교육 일시"/>
          <p:cNvSpPr txBox="1"/>
          <p:nvPr/>
        </p:nvSpPr>
        <p:spPr>
          <a:xfrm>
            <a:off x="7955280" y="260604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2026. 10. 00 (요일) 16:00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7955280" y="3154680"/>
            <a:ext cx="3383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C400"/>
                </a:solidFill>
              </a:rPr>
              <a:t>교육 대상</a:t>
            </a:r>
            <a:endParaRPr lang="en-US" sz="1100" dirty="0"/>
          </a:p>
        </p:txBody>
      </p:sp>
      <p:sp>
        <p:nvSpPr>
          <p:cNvPr id="11" name="표지_교육 대상"/>
          <p:cNvSpPr txBox="1"/>
          <p:nvPr/>
        </p:nvSpPr>
        <p:spPr>
          <a:xfrm>
            <a:off x="7955280" y="342900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예: 포장 2라인 신규 배치자 3명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7955280" y="3977640"/>
            <a:ext cx="3383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C400"/>
                </a:solidFill>
              </a:rPr>
              <a:t>교육 구분</a:t>
            </a:r>
            <a:endParaRPr lang="en-US" sz="1100" dirty="0"/>
          </a:p>
        </p:txBody>
      </p:sp>
      <p:sp>
        <p:nvSpPr>
          <p:cNvPr id="13" name="표지_교육 구분"/>
          <p:cNvSpPr txBox="1"/>
          <p:nvPr/>
        </p:nvSpPr>
        <p:spPr>
          <a:xfrm>
            <a:off x="7955280" y="425196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예: 작업내용 변경 시 교육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7955280" y="4800600"/>
            <a:ext cx="3383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C400"/>
                </a:solidFill>
              </a:rPr>
              <a:t>교육자</a:t>
            </a:r>
            <a:endParaRPr lang="en-US" sz="1100" dirty="0"/>
          </a:p>
        </p:txBody>
      </p:sp>
      <p:sp>
        <p:nvSpPr>
          <p:cNvPr id="15" name="표지_교육자"/>
          <p:cNvSpPr txBox="1"/>
          <p:nvPr/>
        </p:nvSpPr>
        <p:spPr>
          <a:xfrm>
            <a:off x="7955280" y="507492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</a:rPr>
              <a:t>관리감독자 · 성명</a:t>
            </a:r>
            <a:endParaRPr lang="en-US" sz="1600" dirty="0"/>
          </a:p>
        </p:txBody>
      </p:sp>
      <p:sp>
        <p:nvSpPr>
          <p:cNvPr id="16" name="표지_아이콘_dot"/>
          <p:cNvSpPr/>
          <p:nvPr/>
        </p:nvSpPr>
        <p:spPr>
          <a:xfrm>
            <a:off x="548640" y="4983480"/>
            <a:ext cx="566928" cy="566928"/>
          </a:xfrm>
          <a:prstGeom prst="ellipse">
            <a:avLst/>
          </a:prstGeom>
          <a:solidFill>
            <a:srgbClr val="FFC400"/>
          </a:solidFill>
          <a:ln w="12700">
            <a:solidFill>
              <a:srgbClr val="FFC400"/>
            </a:solidFill>
            <a:prstDash val="solid"/>
          </a:ln>
        </p:spPr>
      </p:sp>
      <p:pic>
        <p:nvPicPr>
          <p:cNvPr id="17" name="표지_아이콘_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4703" y="5119543"/>
            <a:ext cx="294803" cy="294803"/>
          </a:xfrm>
          <a:prstGeom prst="rect">
            <a:avLst/>
          </a:prstGeom>
        </p:spPr>
      </p:pic>
      <p:sp>
        <p:nvSpPr>
          <p:cNvPr id="18" name="Text 15"/>
          <p:cNvSpPr txBox="1"/>
          <p:nvPr/>
        </p:nvSpPr>
        <p:spPr>
          <a:xfrm>
            <a:off x="1280160" y="4956048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정지 → 잠금 → 확인 → 작업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C9D3E3"/>
                </a:solidFill>
              </a:rPr>
              <a:t>자물쇠는 건 사람만 풉니다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47472"/>
            <a:ext cx="8778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왜 이 절차를 지켜야 하나요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9631375" y="457200"/>
            <a:ext cx="2011680" cy="347472"/>
          </a:xfrm>
          <a:prstGeom prst="roundRect">
            <a:avLst>
              <a:gd name="adj" fmla="val 50000"/>
            </a:avLst>
          </a:prstGeom>
          <a:solidFill>
            <a:srgbClr val="F2F4F7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75467"/>
                </a:solidFill>
              </a:rPr>
              <a:t>1. 이 작업의 위험</a:t>
            </a:r>
            <a:endParaRPr lang="en-US" sz="1200" dirty="0"/>
          </a:p>
        </p:txBody>
      </p:sp>
      <p:sp>
        <p:nvSpPr>
          <p:cNvPr id="4" name="핵심위험"/>
          <p:cNvSpPr/>
          <p:nvPr/>
        </p:nvSpPr>
        <p:spPr>
          <a:xfrm>
            <a:off x="548640" y="1280160"/>
            <a:ext cx="11094415" cy="1188720"/>
          </a:xfrm>
          <a:prstGeom prst="roundRect">
            <a:avLst>
              <a:gd name="adj" fmla="val 9231"/>
            </a:avLst>
          </a:prstGeom>
          <a:solidFill>
            <a:srgbClr val="FEF3F2"/>
          </a:solidFill>
          <a:ln w="12700">
            <a:solidFill>
              <a:srgbClr val="FECDCA"/>
            </a:solidFill>
            <a:prstDash val="solid"/>
          </a:ln>
        </p:spPr>
      </p:sp>
      <p:sp>
        <p:nvSpPr>
          <p:cNvPr id="5" name="핵심위험_아이콘_dot"/>
          <p:cNvSpPr/>
          <p:nvPr/>
        </p:nvSpPr>
        <p:spPr>
          <a:xfrm>
            <a:off x="822960" y="1536192"/>
            <a:ext cx="676656" cy="676656"/>
          </a:xfrm>
          <a:prstGeom prst="ellipse">
            <a:avLst/>
          </a:prstGeom>
          <a:solidFill>
            <a:srgbClr val="FFC400"/>
          </a:solidFill>
          <a:ln w="12700">
            <a:solidFill>
              <a:srgbClr val="FFC400"/>
            </a:solidFill>
            <a:prstDash val="solid"/>
          </a:ln>
        </p:spPr>
      </p:sp>
      <p:pic>
        <p:nvPicPr>
          <p:cNvPr id="6" name="핵심위험_아이콘_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5357" y="1698589"/>
            <a:ext cx="351861" cy="351861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737360" y="1371600"/>
            <a:ext cx="963137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B42318"/>
                </a:solidFill>
              </a:rPr>
              <a:t>청소·정비 중 기계가 갑자기 움직이면 손이 롤러 사이로 말려 들어갑니다</a:t>
            </a:r>
            <a:endParaRPr lang="en-US" sz="2000" dirty="0"/>
          </a:p>
          <a:p>
            <a:pPr indent="0" marL="0">
              <a:buNone/>
            </a:pPr>
            <a:r>
              <a:rPr lang="en-US" sz="1400" dirty="0">
                <a:solidFill>
                  <a:srgbClr val="475467"/>
                </a:solidFill>
              </a:rPr>
              <a:t>그래서 청소 전에는 반드시 운전을 멈추고, 다른 사람이 켜지 못하게 잠급니다 (안전보건규칙 제92조)</a:t>
            </a:r>
            <a:endParaRPr lang="en-US" sz="2000" dirty="0"/>
          </a:p>
        </p:txBody>
      </p:sp>
      <p:sp>
        <p:nvSpPr>
          <p:cNvPr id="8" name="위험_끼임"/>
          <p:cNvSpPr/>
          <p:nvPr/>
        </p:nvSpPr>
        <p:spPr>
          <a:xfrm>
            <a:off x="548640" y="2743200"/>
            <a:ext cx="3515258" cy="2606040"/>
          </a:xfrm>
          <a:prstGeom prst="roundRect">
            <a:avLst>
              <a:gd name="adj" fmla="val 4211"/>
            </a:avLst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</p:sp>
      <p:sp>
        <p:nvSpPr>
          <p:cNvPr id="9" name="위험아이콘_끼임_dot"/>
          <p:cNvSpPr/>
          <p:nvPr/>
        </p:nvSpPr>
        <p:spPr>
          <a:xfrm>
            <a:off x="822960" y="3017520"/>
            <a:ext cx="566928" cy="566928"/>
          </a:xfrm>
          <a:prstGeom prst="ellipse">
            <a:avLst/>
          </a:prstGeom>
          <a:solidFill>
            <a:srgbClr val="FFC400"/>
          </a:solidFill>
          <a:ln w="12700">
            <a:solidFill>
              <a:srgbClr val="FFC400"/>
            </a:solidFill>
            <a:prstDash val="solid"/>
          </a:ln>
        </p:spPr>
      </p:sp>
      <p:pic>
        <p:nvPicPr>
          <p:cNvPr id="10" name="위험아이콘_끼임_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023" y="3153583"/>
            <a:ext cx="294803" cy="294803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1554480" y="3072384"/>
            <a:ext cx="223509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끼임</a:t>
            </a:r>
            <a:endParaRPr lang="en-US" sz="2000" dirty="0"/>
          </a:p>
        </p:txBody>
      </p:sp>
      <p:sp>
        <p:nvSpPr>
          <p:cNvPr id="12" name="Text 8"/>
          <p:cNvSpPr txBox="1"/>
          <p:nvPr/>
        </p:nvSpPr>
        <p:spPr>
          <a:xfrm>
            <a:off x="822960" y="3794760"/>
            <a:ext cx="296661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467"/>
                </a:solidFill>
              </a:rPr>
              <a:t>롤러·벨트 사이에 손·옷이 말려 들어감</a:t>
            </a:r>
            <a:endParaRPr lang="en-US" sz="1400" dirty="0"/>
          </a:p>
        </p:txBody>
      </p:sp>
      <p:sp>
        <p:nvSpPr>
          <p:cNvPr id="13" name="Text 9"/>
          <p:cNvSpPr txBox="1"/>
          <p:nvPr/>
        </p:nvSpPr>
        <p:spPr>
          <a:xfrm>
            <a:off x="822960" y="4617720"/>
            <a:ext cx="731520" cy="292608"/>
          </a:xfrm>
          <a:prstGeom prst="roundRect">
            <a:avLst>
              <a:gd name="adj" fmla="val 50000"/>
            </a:avLst>
          </a:prstGeom>
          <a:solidFill>
            <a:srgbClr val="07945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대책</a:t>
            </a:r>
            <a:endParaRPr lang="en-US" sz="1100" dirty="0"/>
          </a:p>
        </p:txBody>
      </p:sp>
      <p:sp>
        <p:nvSpPr>
          <p:cNvPr id="14" name="Text 10"/>
          <p:cNvSpPr txBox="1"/>
          <p:nvPr/>
        </p:nvSpPr>
        <p:spPr>
          <a:xfrm>
            <a:off x="1645920" y="4572000"/>
            <a:ext cx="214365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5603A"/>
                </a:solidFill>
              </a:rPr>
              <a:t>운전 정지 + 잠금·표지</a:t>
            </a:r>
            <a:endParaRPr lang="en-US" sz="1400" dirty="0"/>
          </a:p>
        </p:txBody>
      </p:sp>
      <p:sp>
        <p:nvSpPr>
          <p:cNvPr id="15" name="위험_베임"/>
          <p:cNvSpPr/>
          <p:nvPr/>
        </p:nvSpPr>
        <p:spPr>
          <a:xfrm>
            <a:off x="4338218" y="2743200"/>
            <a:ext cx="3515258" cy="2606040"/>
          </a:xfrm>
          <a:prstGeom prst="roundRect">
            <a:avLst>
              <a:gd name="adj" fmla="val 4211"/>
            </a:avLst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</p:sp>
      <p:sp>
        <p:nvSpPr>
          <p:cNvPr id="16" name="위험아이콘_베임_dot"/>
          <p:cNvSpPr/>
          <p:nvPr/>
        </p:nvSpPr>
        <p:spPr>
          <a:xfrm>
            <a:off x="4612538" y="3017520"/>
            <a:ext cx="566928" cy="566928"/>
          </a:xfrm>
          <a:prstGeom prst="ellipse">
            <a:avLst/>
          </a:prstGeom>
          <a:solidFill>
            <a:srgbClr val="FFC400"/>
          </a:solidFill>
          <a:ln w="12700">
            <a:solidFill>
              <a:srgbClr val="FFC400"/>
            </a:solidFill>
            <a:prstDash val="solid"/>
          </a:ln>
        </p:spPr>
      </p:sp>
      <p:pic>
        <p:nvPicPr>
          <p:cNvPr id="17" name="위험아이콘_베임_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8601" y="3153583"/>
            <a:ext cx="294803" cy="294803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5344058" y="3072384"/>
            <a:ext cx="223509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베임</a:t>
            </a:r>
            <a:endParaRPr lang="en-US" sz="2000" dirty="0"/>
          </a:p>
        </p:txBody>
      </p:sp>
      <p:sp>
        <p:nvSpPr>
          <p:cNvPr id="19" name="Text 14"/>
          <p:cNvSpPr txBox="1"/>
          <p:nvPr/>
        </p:nvSpPr>
        <p:spPr>
          <a:xfrm>
            <a:off x="4612538" y="3794760"/>
            <a:ext cx="296661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467"/>
                </a:solidFill>
              </a:rPr>
              <a:t>덮개·프레임 모서리, 스크레이퍼 날</a:t>
            </a:r>
            <a:endParaRPr lang="en-US" sz="1400" dirty="0"/>
          </a:p>
        </p:txBody>
      </p:sp>
      <p:sp>
        <p:nvSpPr>
          <p:cNvPr id="20" name="Text 15"/>
          <p:cNvSpPr txBox="1"/>
          <p:nvPr/>
        </p:nvSpPr>
        <p:spPr>
          <a:xfrm>
            <a:off x="4612538" y="4617720"/>
            <a:ext cx="731520" cy="292608"/>
          </a:xfrm>
          <a:prstGeom prst="roundRect">
            <a:avLst>
              <a:gd name="adj" fmla="val 50000"/>
            </a:avLst>
          </a:prstGeom>
          <a:solidFill>
            <a:srgbClr val="07945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대책</a:t>
            </a:r>
            <a:endParaRPr lang="en-US" sz="1100" dirty="0"/>
          </a:p>
        </p:txBody>
      </p:sp>
      <p:sp>
        <p:nvSpPr>
          <p:cNvPr id="21" name="Text 16"/>
          <p:cNvSpPr txBox="1"/>
          <p:nvPr/>
        </p:nvSpPr>
        <p:spPr>
          <a:xfrm>
            <a:off x="5435498" y="4572000"/>
            <a:ext cx="214365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5603A"/>
                </a:solidFill>
              </a:rPr>
              <a:t>장갑 착용, 손 대신 도구 사용</a:t>
            </a:r>
            <a:endParaRPr lang="en-US" sz="1400" dirty="0"/>
          </a:p>
        </p:txBody>
      </p:sp>
      <p:sp>
        <p:nvSpPr>
          <p:cNvPr id="22" name="위험_넘어짐"/>
          <p:cNvSpPr/>
          <p:nvPr/>
        </p:nvSpPr>
        <p:spPr>
          <a:xfrm>
            <a:off x="8127797" y="2743200"/>
            <a:ext cx="3515258" cy="2606040"/>
          </a:xfrm>
          <a:prstGeom prst="roundRect">
            <a:avLst>
              <a:gd name="adj" fmla="val 4211"/>
            </a:avLst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</p:sp>
      <p:sp>
        <p:nvSpPr>
          <p:cNvPr id="23" name="위험아이콘_넘어짐_dot"/>
          <p:cNvSpPr/>
          <p:nvPr/>
        </p:nvSpPr>
        <p:spPr>
          <a:xfrm>
            <a:off x="8402117" y="3017520"/>
            <a:ext cx="566928" cy="566928"/>
          </a:xfrm>
          <a:prstGeom prst="ellipse">
            <a:avLst/>
          </a:prstGeom>
          <a:solidFill>
            <a:srgbClr val="FFC400"/>
          </a:solidFill>
          <a:ln w="12700">
            <a:solidFill>
              <a:srgbClr val="FFC400"/>
            </a:solidFill>
            <a:prstDash val="solid"/>
          </a:ln>
        </p:spPr>
      </p:sp>
      <p:pic>
        <p:nvPicPr>
          <p:cNvPr id="24" name="위험아이콘_넘어짐_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8180" y="3153583"/>
            <a:ext cx="294803" cy="294803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9133637" y="3072384"/>
            <a:ext cx="223509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넘어짐</a:t>
            </a:r>
            <a:endParaRPr lang="en-US" sz="2000" dirty="0"/>
          </a:p>
        </p:txBody>
      </p:sp>
      <p:sp>
        <p:nvSpPr>
          <p:cNvPr id="26" name="Text 20"/>
          <p:cNvSpPr txBox="1"/>
          <p:nvPr/>
        </p:nvSpPr>
        <p:spPr>
          <a:xfrm>
            <a:off x="8402117" y="3794760"/>
            <a:ext cx="296661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467"/>
                </a:solidFill>
              </a:rPr>
              <a:t>청소 물기·이물로 바닥이 미끄러움</a:t>
            </a:r>
            <a:endParaRPr lang="en-US" sz="1400" dirty="0"/>
          </a:p>
        </p:txBody>
      </p:sp>
      <p:sp>
        <p:nvSpPr>
          <p:cNvPr id="27" name="Text 21"/>
          <p:cNvSpPr txBox="1"/>
          <p:nvPr/>
        </p:nvSpPr>
        <p:spPr>
          <a:xfrm>
            <a:off x="8402117" y="4617720"/>
            <a:ext cx="731520" cy="292608"/>
          </a:xfrm>
          <a:prstGeom prst="roundRect">
            <a:avLst>
              <a:gd name="adj" fmla="val 50000"/>
            </a:avLst>
          </a:prstGeom>
          <a:solidFill>
            <a:srgbClr val="07945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대책</a:t>
            </a:r>
            <a:endParaRPr lang="en-US" sz="1100" dirty="0"/>
          </a:p>
        </p:txBody>
      </p:sp>
      <p:sp>
        <p:nvSpPr>
          <p:cNvPr id="28" name="Text 22"/>
          <p:cNvSpPr txBox="1"/>
          <p:nvPr/>
        </p:nvSpPr>
        <p:spPr>
          <a:xfrm>
            <a:off x="9225077" y="4572000"/>
            <a:ext cx="214365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5603A"/>
                </a:solidFill>
              </a:rPr>
              <a:t>미끄럼 방지 안전화, 바로 치우기</a:t>
            </a:r>
            <a:endParaRPr lang="en-US" sz="1400" dirty="0"/>
          </a:p>
        </p:txBody>
      </p:sp>
      <p:sp>
        <p:nvSpPr>
          <p:cNvPr id="29" name="사업장사례"/>
          <p:cNvSpPr txBox="1"/>
          <p:nvPr/>
        </p:nvSpPr>
        <p:spPr>
          <a:xfrm>
            <a:off x="548640" y="5577840"/>
            <a:ext cx="110944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우리 사업장 사례  </a:t>
            </a:r>
            <a:pPr indent="0" marL="0">
              <a:buNone/>
            </a:pPr>
            <a:r>
              <a:rPr lang="en-US" sz="1300" i="1" dirty="0">
                <a:solidFill>
                  <a:srgbClr val="98A2B3"/>
                </a:solidFill>
              </a:rPr>
              <a:t>예: 작년 2라인에서 롤러 이물 제거 중 손 끼임 아차사고 1건 — 사업장 사례로 바꿔 쓰세요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73952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8A2B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47472"/>
            <a:ext cx="8778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작업 개요와 필수 보호구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9631375" y="457200"/>
            <a:ext cx="2011680" cy="347472"/>
          </a:xfrm>
          <a:prstGeom prst="roundRect">
            <a:avLst>
              <a:gd name="adj" fmla="val 50000"/>
            </a:avLst>
          </a:prstGeom>
          <a:solidFill>
            <a:srgbClr val="F2F4F7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75467"/>
                </a:solidFill>
              </a:rPr>
              <a:t>2. 작업 개요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548640" y="1325880"/>
            <a:ext cx="5486400" cy="512064"/>
          </a:xfrm>
          <a:prstGeom prst="rect">
            <a:avLst/>
          </a:prstGeom>
          <a:solidFill>
            <a:srgbClr val="F2F4F7"/>
          </a:solidFill>
          <a:ln w="9525">
            <a:solidFill>
              <a:srgbClr val="E4E7EC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1325880"/>
            <a:ext cx="1371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475467"/>
                </a:solidFill>
              </a:rPr>
              <a:t>작업명</a:t>
            </a:r>
            <a:endParaRPr lang="en-US" sz="1300" dirty="0"/>
          </a:p>
        </p:txBody>
      </p:sp>
      <p:sp>
        <p:nvSpPr>
          <p:cNvPr id="6" name="개요_작업명"/>
          <p:cNvSpPr txBox="1"/>
          <p:nvPr/>
        </p:nvSpPr>
        <p:spPr>
          <a:xfrm>
            <a:off x="2240280" y="1325880"/>
            <a:ext cx="35661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D2939"/>
                </a:solidFill>
              </a:rPr>
              <a:t>컨베이어 벨트 청소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48640" y="1874520"/>
            <a:ext cx="5486400" cy="512064"/>
          </a:xfrm>
          <a:prstGeom prst="rect">
            <a:avLst/>
          </a:prstGeom>
          <a:solidFill>
            <a:srgbClr val="FFFFFF"/>
          </a:solidFill>
          <a:ln w="9525">
            <a:solidFill>
              <a:srgbClr val="E4E7EC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1874520"/>
            <a:ext cx="1371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475467"/>
                </a:solidFill>
              </a:rPr>
              <a:t>설비</a:t>
            </a:r>
            <a:endParaRPr lang="en-US" sz="1300" dirty="0"/>
          </a:p>
        </p:txBody>
      </p:sp>
      <p:sp>
        <p:nvSpPr>
          <p:cNvPr id="9" name="개요_설비"/>
          <p:cNvSpPr txBox="1"/>
          <p:nvPr/>
        </p:nvSpPr>
        <p:spPr>
          <a:xfrm>
            <a:off x="2240280" y="1874520"/>
            <a:ext cx="35661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D2939"/>
                </a:solidFill>
              </a:rPr>
              <a:t>포장 2라인 이송 컨베이어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548640" y="2423160"/>
            <a:ext cx="5486400" cy="512064"/>
          </a:xfrm>
          <a:prstGeom prst="rect">
            <a:avLst/>
          </a:prstGeom>
          <a:solidFill>
            <a:srgbClr val="F2F4F7"/>
          </a:solidFill>
          <a:ln w="9525">
            <a:solidFill>
              <a:srgbClr val="E4E7EC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777240" y="2423160"/>
            <a:ext cx="1371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475467"/>
                </a:solidFill>
              </a:rPr>
              <a:t>장소</a:t>
            </a:r>
            <a:endParaRPr lang="en-US" sz="1300" dirty="0"/>
          </a:p>
        </p:txBody>
      </p:sp>
      <p:sp>
        <p:nvSpPr>
          <p:cNvPr id="12" name="개요_장소"/>
          <p:cNvSpPr txBox="1"/>
          <p:nvPr/>
        </p:nvSpPr>
        <p:spPr>
          <a:xfrm>
            <a:off x="2240280" y="2423160"/>
            <a:ext cx="35661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D2939"/>
                </a:solidFill>
              </a:rPr>
              <a:t>2공장 포장실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548640" y="2971800"/>
            <a:ext cx="5486400" cy="512064"/>
          </a:xfrm>
          <a:prstGeom prst="rect">
            <a:avLst/>
          </a:prstGeom>
          <a:solidFill>
            <a:srgbClr val="FFFFFF"/>
          </a:solidFill>
          <a:ln w="9525">
            <a:solidFill>
              <a:srgbClr val="E4E7EC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777240" y="2971800"/>
            <a:ext cx="1371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475467"/>
                </a:solidFill>
              </a:rPr>
              <a:t>주기</a:t>
            </a:r>
            <a:endParaRPr lang="en-US" sz="1300" dirty="0"/>
          </a:p>
        </p:txBody>
      </p:sp>
      <p:sp>
        <p:nvSpPr>
          <p:cNvPr id="15" name="개요_주기"/>
          <p:cNvSpPr txBox="1"/>
          <p:nvPr/>
        </p:nvSpPr>
        <p:spPr>
          <a:xfrm>
            <a:off x="2240280" y="2971800"/>
            <a:ext cx="35661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D2939"/>
                </a:solidFill>
              </a:rPr>
              <a:t>매일 생산 종료 후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548640" y="3520440"/>
            <a:ext cx="5486400" cy="512064"/>
          </a:xfrm>
          <a:prstGeom prst="rect">
            <a:avLst/>
          </a:prstGeom>
          <a:solidFill>
            <a:srgbClr val="F2F4F7"/>
          </a:solidFill>
          <a:ln w="9525">
            <a:solidFill>
              <a:srgbClr val="E4E7EC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" y="3520440"/>
            <a:ext cx="1371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475467"/>
                </a:solidFill>
              </a:rPr>
              <a:t>인원</a:t>
            </a:r>
            <a:endParaRPr lang="en-US" sz="1300" dirty="0"/>
          </a:p>
        </p:txBody>
      </p:sp>
      <p:sp>
        <p:nvSpPr>
          <p:cNvPr id="18" name="개요_인원"/>
          <p:cNvSpPr txBox="1"/>
          <p:nvPr/>
        </p:nvSpPr>
        <p:spPr>
          <a:xfrm>
            <a:off x="2240280" y="3520440"/>
            <a:ext cx="35661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D2939"/>
                </a:solidFill>
              </a:rPr>
              <a:t>2명 (청소 1 · 확인 1)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548640" y="4069080"/>
            <a:ext cx="5486400" cy="512064"/>
          </a:xfrm>
          <a:prstGeom prst="rect">
            <a:avLst/>
          </a:prstGeom>
          <a:solidFill>
            <a:srgbClr val="FFFFFF"/>
          </a:solidFill>
          <a:ln w="9525">
            <a:solidFill>
              <a:srgbClr val="E4E7EC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777240" y="4069080"/>
            <a:ext cx="1371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475467"/>
                </a:solidFill>
              </a:rPr>
              <a:t>소요 시간</a:t>
            </a:r>
            <a:endParaRPr lang="en-US" sz="1300" dirty="0"/>
          </a:p>
        </p:txBody>
      </p:sp>
      <p:sp>
        <p:nvSpPr>
          <p:cNvPr id="21" name="개요_소요 시간"/>
          <p:cNvSpPr txBox="1"/>
          <p:nvPr/>
        </p:nvSpPr>
        <p:spPr>
          <a:xfrm>
            <a:off x="2240280" y="4069080"/>
            <a:ext cx="35661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D2939"/>
                </a:solidFill>
              </a:rPr>
              <a:t>약 30분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548640" y="4617720"/>
            <a:ext cx="5486400" cy="512064"/>
          </a:xfrm>
          <a:prstGeom prst="rect">
            <a:avLst/>
          </a:prstGeom>
          <a:solidFill>
            <a:srgbClr val="F2F4F7"/>
          </a:solidFill>
          <a:ln w="9525">
            <a:solidFill>
              <a:srgbClr val="E4E7EC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4617720"/>
            <a:ext cx="1371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475467"/>
                </a:solidFill>
              </a:rPr>
              <a:t>필요 교육</a:t>
            </a:r>
            <a:endParaRPr lang="en-US" sz="1300" dirty="0"/>
          </a:p>
        </p:txBody>
      </p:sp>
      <p:sp>
        <p:nvSpPr>
          <p:cNvPr id="24" name="개요_필요 교육"/>
          <p:cNvSpPr txBox="1"/>
          <p:nvPr/>
        </p:nvSpPr>
        <p:spPr>
          <a:xfrm>
            <a:off x="2240280" y="4617720"/>
            <a:ext cx="35661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D2939"/>
                </a:solidFill>
              </a:rPr>
              <a:t>잠금·표지 절차 교육 이수자</a:t>
            </a:r>
            <a:endParaRPr lang="en-US" sz="1500" dirty="0"/>
          </a:p>
        </p:txBody>
      </p:sp>
      <p:sp>
        <p:nvSpPr>
          <p:cNvPr id="25" name="Shape 23"/>
          <p:cNvSpPr/>
          <p:nvPr/>
        </p:nvSpPr>
        <p:spPr>
          <a:xfrm>
            <a:off x="548640" y="5166360"/>
            <a:ext cx="5486400" cy="512064"/>
          </a:xfrm>
          <a:prstGeom prst="rect">
            <a:avLst/>
          </a:prstGeom>
          <a:solidFill>
            <a:srgbClr val="FFFFFF"/>
          </a:solidFill>
          <a:ln w="9525">
            <a:solidFill>
              <a:srgbClr val="E4E7EC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777240" y="5166360"/>
            <a:ext cx="1371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475467"/>
                </a:solidFill>
              </a:rPr>
              <a:t>관리감독자</a:t>
            </a:r>
            <a:endParaRPr lang="en-US" sz="1300" dirty="0"/>
          </a:p>
        </p:txBody>
      </p:sp>
      <p:sp>
        <p:nvSpPr>
          <p:cNvPr id="27" name="개요_관리감독자"/>
          <p:cNvSpPr txBox="1"/>
          <p:nvPr/>
        </p:nvSpPr>
        <p:spPr>
          <a:xfrm>
            <a:off x="2240280" y="5166360"/>
            <a:ext cx="35661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D2939"/>
                </a:solidFill>
              </a:rPr>
              <a:t>포장반장</a:t>
            </a:r>
            <a:endParaRPr lang="en-US" sz="1500" dirty="0"/>
          </a:p>
        </p:txBody>
      </p:sp>
      <p:sp>
        <p:nvSpPr>
          <p:cNvPr id="28" name="Text 26"/>
          <p:cNvSpPr txBox="1"/>
          <p:nvPr/>
        </p:nvSpPr>
        <p:spPr>
          <a:xfrm>
            <a:off x="6492240" y="1325880"/>
            <a:ext cx="51508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필수 보호구</a:t>
            </a:r>
            <a:endParaRPr lang="en-US" sz="1600" dirty="0"/>
          </a:p>
        </p:txBody>
      </p:sp>
      <p:sp>
        <p:nvSpPr>
          <p:cNvPr id="29" name="보호구_위생모·안전모"/>
          <p:cNvSpPr/>
          <p:nvPr/>
        </p:nvSpPr>
        <p:spPr>
          <a:xfrm>
            <a:off x="6492240" y="1828800"/>
            <a:ext cx="2438248" cy="1371600"/>
          </a:xfrm>
          <a:prstGeom prst="roundRect">
            <a:avLst>
              <a:gd name="adj" fmla="val 8000"/>
            </a:avLst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</p:sp>
      <p:sp>
        <p:nvSpPr>
          <p:cNvPr id="30" name="보호구아이콘_1_dot"/>
          <p:cNvSpPr/>
          <p:nvPr/>
        </p:nvSpPr>
        <p:spPr>
          <a:xfrm>
            <a:off x="7327316" y="2011680"/>
            <a:ext cx="768096" cy="768096"/>
          </a:xfrm>
          <a:prstGeom prst="ellipse">
            <a:avLst/>
          </a:prstGeom>
          <a:solidFill>
            <a:srgbClr val="FFC400"/>
          </a:solidFill>
          <a:ln w="12700">
            <a:solidFill>
              <a:srgbClr val="FFC400"/>
            </a:solidFill>
            <a:prstDash val="solid"/>
          </a:ln>
        </p:spPr>
      </p:sp>
      <p:pic>
        <p:nvPicPr>
          <p:cNvPr id="31" name="보호구아이콘_1_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11659" y="2196023"/>
            <a:ext cx="399410" cy="399410"/>
          </a:xfrm>
          <a:prstGeom prst="rect">
            <a:avLst/>
          </a:prstGeom>
        </p:spPr>
      </p:pic>
      <p:sp>
        <p:nvSpPr>
          <p:cNvPr id="32" name="Text 29"/>
          <p:cNvSpPr txBox="1"/>
          <p:nvPr/>
        </p:nvSpPr>
        <p:spPr>
          <a:xfrm>
            <a:off x="6583680" y="2834640"/>
            <a:ext cx="2255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44054"/>
                </a:solidFill>
              </a:rPr>
              <a:t>위생모·안전모</a:t>
            </a:r>
            <a:endParaRPr lang="en-US" sz="1400" dirty="0"/>
          </a:p>
        </p:txBody>
      </p:sp>
      <p:sp>
        <p:nvSpPr>
          <p:cNvPr id="33" name="보호구_보안경"/>
          <p:cNvSpPr/>
          <p:nvPr/>
        </p:nvSpPr>
        <p:spPr>
          <a:xfrm>
            <a:off x="9204808" y="1828800"/>
            <a:ext cx="2438248" cy="1371600"/>
          </a:xfrm>
          <a:prstGeom prst="roundRect">
            <a:avLst>
              <a:gd name="adj" fmla="val 8000"/>
            </a:avLst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</p:sp>
      <p:sp>
        <p:nvSpPr>
          <p:cNvPr id="34" name="보호구아이콘_2_dot"/>
          <p:cNvSpPr/>
          <p:nvPr/>
        </p:nvSpPr>
        <p:spPr>
          <a:xfrm>
            <a:off x="10039883" y="2011680"/>
            <a:ext cx="768096" cy="768096"/>
          </a:xfrm>
          <a:prstGeom prst="ellipse">
            <a:avLst/>
          </a:prstGeom>
          <a:solidFill>
            <a:srgbClr val="FFC400"/>
          </a:solidFill>
          <a:ln w="12700">
            <a:solidFill>
              <a:srgbClr val="FFC400"/>
            </a:solidFill>
            <a:prstDash val="solid"/>
          </a:ln>
        </p:spPr>
      </p:sp>
      <p:pic>
        <p:nvPicPr>
          <p:cNvPr id="35" name="보호구아이콘_2_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4226" y="2196023"/>
            <a:ext cx="399410" cy="399410"/>
          </a:xfrm>
          <a:prstGeom prst="rect">
            <a:avLst/>
          </a:prstGeom>
        </p:spPr>
      </p:pic>
      <p:sp>
        <p:nvSpPr>
          <p:cNvPr id="36" name="Text 32"/>
          <p:cNvSpPr txBox="1"/>
          <p:nvPr/>
        </p:nvSpPr>
        <p:spPr>
          <a:xfrm>
            <a:off x="9296248" y="2834640"/>
            <a:ext cx="2255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44054"/>
                </a:solidFill>
              </a:rPr>
              <a:t>보안경</a:t>
            </a:r>
            <a:endParaRPr lang="en-US" sz="1400" dirty="0"/>
          </a:p>
        </p:txBody>
      </p:sp>
      <p:sp>
        <p:nvSpPr>
          <p:cNvPr id="37" name="보호구_미끄럼 방지 안전화"/>
          <p:cNvSpPr/>
          <p:nvPr/>
        </p:nvSpPr>
        <p:spPr>
          <a:xfrm>
            <a:off x="6492240" y="3429000"/>
            <a:ext cx="2438248" cy="1371600"/>
          </a:xfrm>
          <a:prstGeom prst="roundRect">
            <a:avLst>
              <a:gd name="adj" fmla="val 8000"/>
            </a:avLst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</p:sp>
      <p:sp>
        <p:nvSpPr>
          <p:cNvPr id="38" name="보호구아이콘_3_dot"/>
          <p:cNvSpPr/>
          <p:nvPr/>
        </p:nvSpPr>
        <p:spPr>
          <a:xfrm>
            <a:off x="7327316" y="3611880"/>
            <a:ext cx="768096" cy="768096"/>
          </a:xfrm>
          <a:prstGeom prst="ellipse">
            <a:avLst/>
          </a:prstGeom>
          <a:solidFill>
            <a:srgbClr val="FFC400"/>
          </a:solidFill>
          <a:ln w="12700">
            <a:solidFill>
              <a:srgbClr val="FFC400"/>
            </a:solidFill>
            <a:prstDash val="solid"/>
          </a:ln>
        </p:spPr>
      </p:sp>
      <p:pic>
        <p:nvPicPr>
          <p:cNvPr id="39" name="보호구아이콘_3_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1659" y="3796223"/>
            <a:ext cx="399410" cy="399410"/>
          </a:xfrm>
          <a:prstGeom prst="rect">
            <a:avLst/>
          </a:prstGeom>
        </p:spPr>
      </p:pic>
      <p:sp>
        <p:nvSpPr>
          <p:cNvPr id="40" name="Text 35"/>
          <p:cNvSpPr txBox="1"/>
          <p:nvPr/>
        </p:nvSpPr>
        <p:spPr>
          <a:xfrm>
            <a:off x="6583680" y="4434840"/>
            <a:ext cx="2255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44054"/>
                </a:solidFill>
              </a:rPr>
              <a:t>미끄럼 방지 안전화</a:t>
            </a:r>
            <a:endParaRPr lang="en-US" sz="1400" dirty="0"/>
          </a:p>
        </p:txBody>
      </p:sp>
      <p:sp>
        <p:nvSpPr>
          <p:cNvPr id="41" name="보호구_내수 장갑"/>
          <p:cNvSpPr/>
          <p:nvPr/>
        </p:nvSpPr>
        <p:spPr>
          <a:xfrm>
            <a:off x="9204808" y="3429000"/>
            <a:ext cx="2438248" cy="1371600"/>
          </a:xfrm>
          <a:prstGeom prst="roundRect">
            <a:avLst>
              <a:gd name="adj" fmla="val 8000"/>
            </a:avLst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</p:sp>
      <p:sp>
        <p:nvSpPr>
          <p:cNvPr id="42" name="보호구아이콘_4_dot"/>
          <p:cNvSpPr/>
          <p:nvPr/>
        </p:nvSpPr>
        <p:spPr>
          <a:xfrm>
            <a:off x="10039883" y="3611880"/>
            <a:ext cx="768096" cy="768096"/>
          </a:xfrm>
          <a:prstGeom prst="ellipse">
            <a:avLst/>
          </a:prstGeom>
          <a:solidFill>
            <a:srgbClr val="FFC400"/>
          </a:solidFill>
          <a:ln w="12700">
            <a:solidFill>
              <a:srgbClr val="FFC400"/>
            </a:solidFill>
            <a:prstDash val="solid"/>
          </a:ln>
        </p:spPr>
      </p:sp>
      <p:pic>
        <p:nvPicPr>
          <p:cNvPr id="43" name="보호구아이콘_4_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24226" y="3796223"/>
            <a:ext cx="399410" cy="399410"/>
          </a:xfrm>
          <a:prstGeom prst="rect">
            <a:avLst/>
          </a:prstGeom>
        </p:spPr>
      </p:pic>
      <p:sp>
        <p:nvSpPr>
          <p:cNvPr id="44" name="Text 38"/>
          <p:cNvSpPr txBox="1"/>
          <p:nvPr/>
        </p:nvSpPr>
        <p:spPr>
          <a:xfrm>
            <a:off x="9296248" y="4434840"/>
            <a:ext cx="22553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44054"/>
                </a:solidFill>
              </a:rPr>
              <a:t>내수 장갑</a:t>
            </a:r>
            <a:endParaRPr lang="en-US" sz="1400" dirty="0"/>
          </a:p>
        </p:txBody>
      </p:sp>
      <p:sp>
        <p:nvSpPr>
          <p:cNvPr id="45" name="장비"/>
          <p:cNvSpPr/>
          <p:nvPr/>
        </p:nvSpPr>
        <p:spPr>
          <a:xfrm>
            <a:off x="6492240" y="5120640"/>
            <a:ext cx="5150815" cy="777240"/>
          </a:xfrm>
          <a:prstGeom prst="roundRect">
            <a:avLst>
              <a:gd name="adj" fmla="val 14118"/>
            </a:avLst>
          </a:prstGeom>
          <a:solidFill>
            <a:srgbClr val="FFF6D6"/>
          </a:solidFill>
          <a:ln w="12700">
            <a:solidFill>
              <a:srgbClr val="FFF6D6"/>
            </a:solidFill>
            <a:prstDash val="solid"/>
          </a:ln>
        </p:spPr>
      </p:sp>
      <p:sp>
        <p:nvSpPr>
          <p:cNvPr id="46" name="Text 40"/>
          <p:cNvSpPr txBox="1"/>
          <p:nvPr/>
        </p:nvSpPr>
        <p:spPr>
          <a:xfrm>
            <a:off x="6720840" y="5166360"/>
            <a:ext cx="46936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준비물  </a:t>
            </a:r>
            <a:pPr indent="0" marL="0">
              <a:buNone/>
            </a:pPr>
            <a:r>
              <a:rPr lang="en-US" sz="1300" dirty="0">
                <a:solidFill>
                  <a:srgbClr val="475467"/>
                </a:solidFill>
              </a:rPr>
              <a:t>개인 자물쇠·꼬리표, 스크레이퍼, 고무 밀대, 손전등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73952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8A2B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47472"/>
            <a:ext cx="8778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작업 전에 확인할 것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9631375" y="457200"/>
            <a:ext cx="2011680" cy="347472"/>
          </a:xfrm>
          <a:prstGeom prst="roundRect">
            <a:avLst>
              <a:gd name="adj" fmla="val 50000"/>
            </a:avLst>
          </a:prstGeom>
          <a:solidFill>
            <a:srgbClr val="F2F4F7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75467"/>
                </a:solidFill>
              </a:rPr>
              <a:t>3. 작업 전 확인</a:t>
            </a:r>
            <a:endParaRPr lang="en-US" sz="1200" dirty="0"/>
          </a:p>
        </p:txBody>
      </p:sp>
      <p:sp>
        <p:nvSpPr>
          <p:cNvPr id="4" name="확인_1"/>
          <p:cNvSpPr/>
          <p:nvPr/>
        </p:nvSpPr>
        <p:spPr>
          <a:xfrm>
            <a:off x="548640" y="1280160"/>
            <a:ext cx="6949440" cy="621792"/>
          </a:xfrm>
          <a:prstGeom prst="roundRect">
            <a:avLst>
              <a:gd name="adj" fmla="val 17647"/>
            </a:avLst>
          </a:prstGeom>
          <a:solidFill>
            <a:srgbClr val="F2F4F7"/>
          </a:solidFill>
          <a:ln w="12700">
            <a:solidFill>
              <a:srgbClr val="E4E7EC"/>
            </a:solidFill>
            <a:prstDash val="solid"/>
          </a:ln>
        </p:spPr>
      </p:sp>
      <p:sp>
        <p:nvSpPr>
          <p:cNvPr id="5" name="확인아이콘_1_dot"/>
          <p:cNvSpPr/>
          <p:nvPr/>
        </p:nvSpPr>
        <p:spPr>
          <a:xfrm>
            <a:off x="731520" y="1371600"/>
            <a:ext cx="438912" cy="438912"/>
          </a:xfrm>
          <a:prstGeom prst="ellipse">
            <a:avLst/>
          </a:prstGeom>
          <a:solidFill>
            <a:srgbClr val="079455"/>
          </a:solidFill>
          <a:ln w="12700">
            <a:solidFill>
              <a:srgbClr val="079455"/>
            </a:solidFill>
            <a:prstDash val="solid"/>
          </a:ln>
        </p:spPr>
      </p:sp>
      <p:pic>
        <p:nvPicPr>
          <p:cNvPr id="6" name="확인아이콘_1_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6859" y="1476939"/>
            <a:ext cx="228234" cy="228234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371600" y="1280160"/>
            <a:ext cx="5943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D2939"/>
                </a:solidFill>
              </a:rPr>
              <a:t>작업 구역 정리, 통로 확보</a:t>
            </a:r>
            <a:endParaRPr lang="en-US" sz="1600" dirty="0"/>
          </a:p>
        </p:txBody>
      </p:sp>
      <p:sp>
        <p:nvSpPr>
          <p:cNvPr id="8" name="확인_2"/>
          <p:cNvSpPr/>
          <p:nvPr/>
        </p:nvSpPr>
        <p:spPr>
          <a:xfrm>
            <a:off x="548640" y="2011680"/>
            <a:ext cx="6949440" cy="621792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12700">
            <a:solidFill>
              <a:srgbClr val="E4E7EC"/>
            </a:solidFill>
            <a:prstDash val="solid"/>
          </a:ln>
        </p:spPr>
      </p:sp>
      <p:sp>
        <p:nvSpPr>
          <p:cNvPr id="9" name="확인아이콘_2_dot"/>
          <p:cNvSpPr/>
          <p:nvPr/>
        </p:nvSpPr>
        <p:spPr>
          <a:xfrm>
            <a:off x="731520" y="2103120"/>
            <a:ext cx="438912" cy="438912"/>
          </a:xfrm>
          <a:prstGeom prst="ellipse">
            <a:avLst/>
          </a:prstGeom>
          <a:solidFill>
            <a:srgbClr val="079455"/>
          </a:solidFill>
          <a:ln w="12700">
            <a:solidFill>
              <a:srgbClr val="079455"/>
            </a:solidFill>
            <a:prstDash val="solid"/>
          </a:ln>
        </p:spPr>
      </p:sp>
      <p:pic>
        <p:nvPicPr>
          <p:cNvPr id="10" name="확인아이콘_2_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859" y="2208459"/>
            <a:ext cx="228234" cy="228234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1371600" y="2011680"/>
            <a:ext cx="5943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D2939"/>
                </a:solidFill>
              </a:rPr>
              <a:t>보호구 상태 확인·착용</a:t>
            </a:r>
            <a:endParaRPr lang="en-US" sz="1600" dirty="0"/>
          </a:p>
        </p:txBody>
      </p:sp>
      <p:sp>
        <p:nvSpPr>
          <p:cNvPr id="12" name="확인_3"/>
          <p:cNvSpPr/>
          <p:nvPr/>
        </p:nvSpPr>
        <p:spPr>
          <a:xfrm>
            <a:off x="548640" y="2743200"/>
            <a:ext cx="6949440" cy="621792"/>
          </a:xfrm>
          <a:prstGeom prst="roundRect">
            <a:avLst>
              <a:gd name="adj" fmla="val 17647"/>
            </a:avLst>
          </a:prstGeom>
          <a:solidFill>
            <a:srgbClr val="F2F4F7"/>
          </a:solidFill>
          <a:ln w="12700">
            <a:solidFill>
              <a:srgbClr val="E4E7EC"/>
            </a:solidFill>
            <a:prstDash val="solid"/>
          </a:ln>
        </p:spPr>
      </p:sp>
      <p:sp>
        <p:nvSpPr>
          <p:cNvPr id="13" name="확인아이콘_3_dot"/>
          <p:cNvSpPr/>
          <p:nvPr/>
        </p:nvSpPr>
        <p:spPr>
          <a:xfrm>
            <a:off x="731520" y="2834640"/>
            <a:ext cx="438912" cy="438912"/>
          </a:xfrm>
          <a:prstGeom prst="ellipse">
            <a:avLst/>
          </a:prstGeom>
          <a:solidFill>
            <a:srgbClr val="079455"/>
          </a:solidFill>
          <a:ln w="12700">
            <a:solidFill>
              <a:srgbClr val="079455"/>
            </a:solidFill>
            <a:prstDash val="solid"/>
          </a:ln>
        </p:spPr>
      </p:sp>
      <p:pic>
        <p:nvPicPr>
          <p:cNvPr id="14" name="확인아이콘_3_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859" y="2939979"/>
            <a:ext cx="228234" cy="228234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1371600" y="2743200"/>
            <a:ext cx="5943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D2939"/>
                </a:solidFill>
              </a:rPr>
              <a:t>잠금장치·꼬리표 등 필요한 도구 준비</a:t>
            </a:r>
            <a:endParaRPr lang="en-US" sz="1600" dirty="0"/>
          </a:p>
        </p:txBody>
      </p:sp>
      <p:sp>
        <p:nvSpPr>
          <p:cNvPr id="16" name="확인_4"/>
          <p:cNvSpPr/>
          <p:nvPr/>
        </p:nvSpPr>
        <p:spPr>
          <a:xfrm>
            <a:off x="548640" y="3474720"/>
            <a:ext cx="6949440" cy="621792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12700">
            <a:solidFill>
              <a:srgbClr val="E4E7EC"/>
            </a:solidFill>
            <a:prstDash val="solid"/>
          </a:ln>
        </p:spPr>
      </p:sp>
      <p:sp>
        <p:nvSpPr>
          <p:cNvPr id="17" name="확인아이콘_4_dot"/>
          <p:cNvSpPr/>
          <p:nvPr/>
        </p:nvSpPr>
        <p:spPr>
          <a:xfrm>
            <a:off x="731520" y="3566160"/>
            <a:ext cx="438912" cy="438912"/>
          </a:xfrm>
          <a:prstGeom prst="ellipse">
            <a:avLst/>
          </a:prstGeom>
          <a:solidFill>
            <a:srgbClr val="079455"/>
          </a:solidFill>
          <a:ln w="12700">
            <a:solidFill>
              <a:srgbClr val="079455"/>
            </a:solidFill>
            <a:prstDash val="solid"/>
          </a:ln>
        </p:spPr>
      </p:sp>
      <p:pic>
        <p:nvPicPr>
          <p:cNvPr id="18" name="확인아이콘_4_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859" y="3671499"/>
            <a:ext cx="228234" cy="228234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1371600" y="3474720"/>
            <a:ext cx="5943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D2939"/>
                </a:solidFill>
              </a:rPr>
              <a:t>비상정지 스위치 위치·비상연락 방법 확인</a:t>
            </a:r>
            <a:endParaRPr lang="en-US" sz="1600" dirty="0"/>
          </a:p>
        </p:txBody>
      </p:sp>
      <p:sp>
        <p:nvSpPr>
          <p:cNvPr id="20" name="확인_5"/>
          <p:cNvSpPr/>
          <p:nvPr/>
        </p:nvSpPr>
        <p:spPr>
          <a:xfrm>
            <a:off x="548640" y="4206240"/>
            <a:ext cx="6949440" cy="621792"/>
          </a:xfrm>
          <a:prstGeom prst="roundRect">
            <a:avLst>
              <a:gd name="adj" fmla="val 17647"/>
            </a:avLst>
          </a:prstGeom>
          <a:solidFill>
            <a:srgbClr val="F2F4F7"/>
          </a:solidFill>
          <a:ln w="12700">
            <a:solidFill>
              <a:srgbClr val="E4E7EC"/>
            </a:solidFill>
            <a:prstDash val="solid"/>
          </a:ln>
        </p:spPr>
      </p:sp>
      <p:sp>
        <p:nvSpPr>
          <p:cNvPr id="21" name="확인아이콘_5_dot"/>
          <p:cNvSpPr/>
          <p:nvPr/>
        </p:nvSpPr>
        <p:spPr>
          <a:xfrm>
            <a:off x="731520" y="4297680"/>
            <a:ext cx="438912" cy="438912"/>
          </a:xfrm>
          <a:prstGeom prst="ellipse">
            <a:avLst/>
          </a:prstGeom>
          <a:solidFill>
            <a:srgbClr val="079455"/>
          </a:solidFill>
          <a:ln w="12700">
            <a:solidFill>
              <a:srgbClr val="079455"/>
            </a:solidFill>
            <a:prstDash val="solid"/>
          </a:ln>
        </p:spPr>
      </p:sp>
      <p:pic>
        <p:nvPicPr>
          <p:cNvPr id="22" name="확인아이콘_5_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6859" y="4403019"/>
            <a:ext cx="228234" cy="228234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1371600" y="4206240"/>
            <a:ext cx="5943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D2939"/>
                </a:solidFill>
              </a:rPr>
              <a:t>함께 일하는 사람에게 작업 순서·핵심 위험 공유(TBM)</a:t>
            </a:r>
            <a:endParaRPr lang="en-US" sz="1600" dirty="0"/>
          </a:p>
        </p:txBody>
      </p:sp>
      <p:sp>
        <p:nvSpPr>
          <p:cNvPr id="24" name="확인_6"/>
          <p:cNvSpPr/>
          <p:nvPr/>
        </p:nvSpPr>
        <p:spPr>
          <a:xfrm>
            <a:off x="548640" y="4937760"/>
            <a:ext cx="6949440" cy="621792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12700">
            <a:solidFill>
              <a:srgbClr val="E4E7EC"/>
            </a:solidFill>
            <a:prstDash val="solid"/>
          </a:ln>
        </p:spPr>
      </p:sp>
      <p:sp>
        <p:nvSpPr>
          <p:cNvPr id="25" name="확인아이콘_6_dot"/>
          <p:cNvSpPr/>
          <p:nvPr/>
        </p:nvSpPr>
        <p:spPr>
          <a:xfrm>
            <a:off x="731520" y="5029200"/>
            <a:ext cx="438912" cy="438912"/>
          </a:xfrm>
          <a:prstGeom prst="ellipse">
            <a:avLst/>
          </a:prstGeom>
          <a:solidFill>
            <a:srgbClr val="079455"/>
          </a:solidFill>
          <a:ln w="12700">
            <a:solidFill>
              <a:srgbClr val="079455"/>
            </a:solidFill>
            <a:prstDash val="solid"/>
          </a:ln>
        </p:spPr>
      </p:sp>
      <p:pic>
        <p:nvPicPr>
          <p:cNvPr id="26" name="확인아이콘_6_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6859" y="5134539"/>
            <a:ext cx="228234" cy="228234"/>
          </a:xfrm>
          <a:prstGeom prst="rect">
            <a:avLst/>
          </a:prstGeom>
        </p:spPr>
      </p:pic>
      <p:sp>
        <p:nvSpPr>
          <p:cNvPr id="27" name="Text 19"/>
          <p:cNvSpPr txBox="1"/>
          <p:nvPr/>
        </p:nvSpPr>
        <p:spPr>
          <a:xfrm>
            <a:off x="1371600" y="4937760"/>
            <a:ext cx="5943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1D2939"/>
                </a:solidFill>
              </a:rPr>
              <a:t>작업중지 기준 함께 확인</a:t>
            </a:r>
            <a:endParaRPr lang="en-US" sz="1600" dirty="0"/>
          </a:p>
        </p:txBody>
      </p:sp>
      <p:sp>
        <p:nvSpPr>
          <p:cNvPr id="28" name="잠금카드"/>
          <p:cNvSpPr/>
          <p:nvPr/>
        </p:nvSpPr>
        <p:spPr>
          <a:xfrm>
            <a:off x="7863840" y="1371600"/>
            <a:ext cx="3779215" cy="4059936"/>
          </a:xfrm>
          <a:prstGeom prst="roundRect">
            <a:avLst>
              <a:gd name="adj" fmla="val 2903"/>
            </a:avLst>
          </a:prstGeom>
          <a:solidFill>
            <a:srgbClr val="0E1B2E"/>
          </a:solidFill>
          <a:ln w="12700">
            <a:solidFill>
              <a:srgbClr val="0E1B2E"/>
            </a:solidFill>
            <a:prstDash val="solid"/>
          </a:ln>
        </p:spPr>
      </p:sp>
      <p:sp>
        <p:nvSpPr>
          <p:cNvPr id="29" name="잠금아이콘_dot"/>
          <p:cNvSpPr/>
          <p:nvPr/>
        </p:nvSpPr>
        <p:spPr>
          <a:xfrm>
            <a:off x="8183880" y="1645920"/>
            <a:ext cx="713232" cy="713232"/>
          </a:xfrm>
          <a:prstGeom prst="ellipse">
            <a:avLst/>
          </a:prstGeom>
          <a:solidFill>
            <a:srgbClr val="FFC400"/>
          </a:solidFill>
          <a:ln w="12700">
            <a:solidFill>
              <a:srgbClr val="FFC400"/>
            </a:solidFill>
            <a:prstDash val="solid"/>
          </a:ln>
        </p:spPr>
      </p:sp>
      <p:pic>
        <p:nvPicPr>
          <p:cNvPr id="30" name="잠금아이콘_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55056" y="1817096"/>
            <a:ext cx="370881" cy="370881"/>
          </a:xfrm>
          <a:prstGeom prst="rect">
            <a:avLst/>
          </a:prstGeom>
        </p:spPr>
      </p:pic>
      <p:sp>
        <p:nvSpPr>
          <p:cNvPr id="31" name="Text 22"/>
          <p:cNvSpPr txBox="1"/>
          <p:nvPr/>
        </p:nvSpPr>
        <p:spPr>
          <a:xfrm>
            <a:off x="8183880" y="2514600"/>
            <a:ext cx="313913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잠금·표지 4원칙</a:t>
            </a:r>
            <a:endParaRPr lang="en-US" sz="1800" dirty="0"/>
          </a:p>
        </p:txBody>
      </p:sp>
      <p:sp>
        <p:nvSpPr>
          <p:cNvPr id="32" name="Text 23"/>
          <p:cNvSpPr txBox="1"/>
          <p:nvPr/>
        </p:nvSpPr>
        <p:spPr>
          <a:xfrm>
            <a:off x="8183880" y="3017520"/>
            <a:ext cx="3139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E4E7EC"/>
                </a:solidFill>
              </a:rPr>
              <a:t>① 내 자물쇠는 내가 건다</a:t>
            </a:r>
            <a:endParaRPr lang="en-US" sz="16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E4E7EC"/>
                </a:solidFill>
              </a:rPr>
              <a:t>② 꼬리표에 성명·시간을 쓴다</a:t>
            </a:r>
            <a:endParaRPr lang="en-US" sz="16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E4E7EC"/>
                </a:solidFill>
              </a:rPr>
              <a:t>③ 열쇠는 내가 가지고 있는다</a:t>
            </a:r>
            <a:endParaRPr lang="en-US" sz="16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600" dirty="0">
                <a:solidFill>
                  <a:srgbClr val="E4E7EC"/>
                </a:solidFill>
              </a:rPr>
              <a:t>④ 건 사람만 푼다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73952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8A2B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47472"/>
            <a:ext cx="8778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작업 절차 ① — 멈추고 잠그기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9631375" y="457200"/>
            <a:ext cx="2011680" cy="347472"/>
          </a:xfrm>
          <a:prstGeom prst="roundRect">
            <a:avLst>
              <a:gd name="adj" fmla="val 50000"/>
            </a:avLst>
          </a:prstGeom>
          <a:solidFill>
            <a:srgbClr val="F2F4F7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75467"/>
                </a:solidFill>
              </a:rPr>
              <a:t>4. 작업 절차</a:t>
            </a:r>
            <a:endParaRPr lang="en-US" sz="1200" dirty="0"/>
          </a:p>
        </p:txBody>
      </p:sp>
      <p:sp>
        <p:nvSpPr>
          <p:cNvPr id="4" name="단계카드_1"/>
          <p:cNvSpPr/>
          <p:nvPr/>
        </p:nvSpPr>
        <p:spPr>
          <a:xfrm>
            <a:off x="548640" y="1234440"/>
            <a:ext cx="3515258" cy="4800600"/>
          </a:xfrm>
          <a:prstGeom prst="roundRect">
            <a:avLst>
              <a:gd name="adj" fmla="val 3121"/>
            </a:avLst>
          </a:prstGeom>
          <a:solidFill>
            <a:srgbClr val="FFFFFF"/>
          </a:solidFill>
          <a:ln w="12700">
            <a:solidFill>
              <a:srgbClr val="E4E7EC"/>
            </a:solidFill>
            <a:prstDash val="solid"/>
          </a:ln>
        </p:spPr>
      </p:sp>
      <p:pic>
        <p:nvPicPr>
          <p:cNvPr id="5" name="단계사진_1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1371600"/>
            <a:ext cx="3240938" cy="1873375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31520" y="3382135"/>
            <a:ext cx="457200" cy="457200"/>
          </a:xfrm>
          <a:prstGeom prst="ellipse">
            <a:avLst/>
          </a:prstGeom>
          <a:solidFill>
            <a:srgbClr val="FFC40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E1B2E"/>
                </a:solidFill>
              </a:rPr>
              <a:t>1</a:t>
            </a:r>
            <a:endParaRPr lang="en-US" sz="1800" dirty="0"/>
          </a:p>
        </p:txBody>
      </p:sp>
      <p:sp>
        <p:nvSpPr>
          <p:cNvPr id="7" name="단계명_1"/>
          <p:cNvSpPr txBox="1"/>
          <p:nvPr/>
        </p:nvSpPr>
        <p:spPr>
          <a:xfrm>
            <a:off x="1298448" y="3382135"/>
            <a:ext cx="260085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작업 전 회의·보호구 착용</a:t>
            </a:r>
            <a:endParaRPr lang="en-US" sz="17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4022215"/>
            <a:ext cx="685800" cy="274320"/>
          </a:xfrm>
          <a:prstGeom prst="roundRect">
            <a:avLst>
              <a:gd name="adj" fmla="val 50000"/>
            </a:avLst>
          </a:prstGeom>
          <a:solidFill>
            <a:srgbClr val="D92D2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위험</a:t>
            </a:r>
            <a:endParaRPr lang="en-US" sz="1100" dirty="0"/>
          </a:p>
        </p:txBody>
      </p:sp>
      <p:sp>
        <p:nvSpPr>
          <p:cNvPr id="9" name="위험_1"/>
          <p:cNvSpPr txBox="1"/>
          <p:nvPr/>
        </p:nvSpPr>
        <p:spPr>
          <a:xfrm>
            <a:off x="1508760" y="3949063"/>
            <a:ext cx="237225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B42318"/>
                </a:solidFill>
              </a:rPr>
              <a:t>순서·위험을 모른 채 시작해 잠금을 빠뜨림</a:t>
            </a:r>
            <a:endParaRPr lang="en-US" sz="13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4662295"/>
            <a:ext cx="685800" cy="274320"/>
          </a:xfrm>
          <a:prstGeom prst="roundRect">
            <a:avLst>
              <a:gd name="adj" fmla="val 50000"/>
            </a:avLst>
          </a:prstGeom>
          <a:solidFill>
            <a:srgbClr val="07945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이렇게</a:t>
            </a:r>
            <a:endParaRPr lang="en-US" sz="1100" dirty="0"/>
          </a:p>
        </p:txBody>
      </p:sp>
      <p:sp>
        <p:nvSpPr>
          <p:cNvPr id="11" name="안전포인트_1"/>
          <p:cNvSpPr txBox="1"/>
          <p:nvPr/>
        </p:nvSpPr>
        <p:spPr>
          <a:xfrm>
            <a:off x="1508760" y="4589143"/>
            <a:ext cx="237225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5603A"/>
                </a:solidFill>
              </a:rPr>
              <a:t>TBM에서 청소 구간·담당·잠금 순서와 핵심 위험 공유, 보호구 착용 서로 확인</a:t>
            </a:r>
            <a:endParaRPr lang="en-US" sz="1300" dirty="0"/>
          </a:p>
        </p:txBody>
      </p:sp>
      <p:sp>
        <p:nvSpPr>
          <p:cNvPr id="12" name="대책구분_1"/>
          <p:cNvSpPr txBox="1"/>
          <p:nvPr/>
        </p:nvSpPr>
        <p:spPr>
          <a:xfrm>
            <a:off x="731520" y="5733288"/>
            <a:ext cx="868680" cy="274320"/>
          </a:xfrm>
          <a:prstGeom prst="roundRect">
            <a:avLst>
              <a:gd name="adj" fmla="val 50000"/>
            </a:avLst>
          </a:prstGeom>
          <a:solidFill>
            <a:srgbClr val="475467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</a:rPr>
              <a:t>관리적</a:t>
            </a:r>
            <a:endParaRPr lang="en-US" sz="1050" dirty="0"/>
          </a:p>
        </p:txBody>
      </p:sp>
      <p:sp>
        <p:nvSpPr>
          <p:cNvPr id="13" name="담당_1"/>
          <p:cNvSpPr txBox="1"/>
          <p:nvPr/>
        </p:nvSpPr>
        <p:spPr>
          <a:xfrm>
            <a:off x="1691640" y="5733288"/>
            <a:ext cx="218937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67085"/>
                </a:solidFill>
              </a:rPr>
              <a:t>담당 전원</a:t>
            </a:r>
            <a:endParaRPr lang="en-US" sz="1150" dirty="0"/>
          </a:p>
        </p:txBody>
      </p:sp>
      <p:sp>
        <p:nvSpPr>
          <p:cNvPr id="14" name="단계카드_2"/>
          <p:cNvSpPr/>
          <p:nvPr/>
        </p:nvSpPr>
        <p:spPr>
          <a:xfrm>
            <a:off x="4338218" y="1234440"/>
            <a:ext cx="3515258" cy="4800600"/>
          </a:xfrm>
          <a:prstGeom prst="roundRect">
            <a:avLst>
              <a:gd name="adj" fmla="val 3121"/>
            </a:avLst>
          </a:prstGeom>
          <a:solidFill>
            <a:srgbClr val="FFFFFF"/>
          </a:solidFill>
          <a:ln w="12700">
            <a:solidFill>
              <a:srgbClr val="E4E7EC"/>
            </a:solidFill>
            <a:prstDash val="solid"/>
          </a:ln>
        </p:spPr>
      </p:sp>
      <p:pic>
        <p:nvPicPr>
          <p:cNvPr id="15" name="단계사진_2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5378" y="1371600"/>
            <a:ext cx="3240938" cy="1873375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4521098" y="3382135"/>
            <a:ext cx="457200" cy="457200"/>
          </a:xfrm>
          <a:prstGeom prst="ellipse">
            <a:avLst/>
          </a:prstGeom>
          <a:solidFill>
            <a:srgbClr val="FFC40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E1B2E"/>
                </a:solidFill>
              </a:rPr>
              <a:t>2</a:t>
            </a:r>
            <a:endParaRPr lang="en-US" sz="1800" dirty="0"/>
          </a:p>
        </p:txBody>
      </p:sp>
      <p:sp>
        <p:nvSpPr>
          <p:cNvPr id="17" name="단계명_2"/>
          <p:cNvSpPr txBox="1"/>
          <p:nvPr/>
        </p:nvSpPr>
        <p:spPr>
          <a:xfrm>
            <a:off x="5088026" y="3382135"/>
            <a:ext cx="260085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운전 정지·차단기 내림</a:t>
            </a:r>
            <a:endParaRPr lang="en-US" sz="1700" dirty="0"/>
          </a:p>
        </p:txBody>
      </p:sp>
      <p:sp>
        <p:nvSpPr>
          <p:cNvPr id="18" name="Text 14"/>
          <p:cNvSpPr txBox="1"/>
          <p:nvPr/>
        </p:nvSpPr>
        <p:spPr>
          <a:xfrm>
            <a:off x="4521098" y="4022215"/>
            <a:ext cx="685800" cy="274320"/>
          </a:xfrm>
          <a:prstGeom prst="roundRect">
            <a:avLst>
              <a:gd name="adj" fmla="val 50000"/>
            </a:avLst>
          </a:prstGeom>
          <a:solidFill>
            <a:srgbClr val="D92D2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위험</a:t>
            </a:r>
            <a:endParaRPr lang="en-US" sz="1100" dirty="0"/>
          </a:p>
        </p:txBody>
      </p:sp>
      <p:sp>
        <p:nvSpPr>
          <p:cNvPr id="19" name="위험_2"/>
          <p:cNvSpPr txBox="1"/>
          <p:nvPr/>
        </p:nvSpPr>
        <p:spPr>
          <a:xfrm>
            <a:off x="5298338" y="3949063"/>
            <a:ext cx="237225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B42318"/>
                </a:solidFill>
              </a:rPr>
              <a:t>다른 사람이 운전 스위치를 켜 벨트가 움직임</a:t>
            </a:r>
            <a:endParaRPr lang="en-US" sz="1300" dirty="0"/>
          </a:p>
        </p:txBody>
      </p:sp>
      <p:sp>
        <p:nvSpPr>
          <p:cNvPr id="20" name="Text 16"/>
          <p:cNvSpPr txBox="1"/>
          <p:nvPr/>
        </p:nvSpPr>
        <p:spPr>
          <a:xfrm>
            <a:off x="4521098" y="4662295"/>
            <a:ext cx="685800" cy="274320"/>
          </a:xfrm>
          <a:prstGeom prst="roundRect">
            <a:avLst>
              <a:gd name="adj" fmla="val 50000"/>
            </a:avLst>
          </a:prstGeom>
          <a:solidFill>
            <a:srgbClr val="07945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이렇게</a:t>
            </a:r>
            <a:endParaRPr lang="en-US" sz="1100" dirty="0"/>
          </a:p>
        </p:txBody>
      </p:sp>
      <p:sp>
        <p:nvSpPr>
          <p:cNvPr id="21" name="안전포인트_2"/>
          <p:cNvSpPr txBox="1"/>
          <p:nvPr/>
        </p:nvSpPr>
        <p:spPr>
          <a:xfrm>
            <a:off x="5298338" y="4589143"/>
            <a:ext cx="237225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5603A"/>
                </a:solidFill>
              </a:rPr>
              <a:t>조작반 정지 버튼 → 해당 컨베이어 차단기 OFF (차단기 번호는 현장 표지로 확인)</a:t>
            </a:r>
            <a:endParaRPr lang="en-US" sz="1300" dirty="0"/>
          </a:p>
        </p:txBody>
      </p:sp>
      <p:sp>
        <p:nvSpPr>
          <p:cNvPr id="22" name="대책구분_2"/>
          <p:cNvSpPr txBox="1"/>
          <p:nvPr/>
        </p:nvSpPr>
        <p:spPr>
          <a:xfrm>
            <a:off x="4521098" y="5733288"/>
            <a:ext cx="868680" cy="274320"/>
          </a:xfrm>
          <a:prstGeom prst="roundRect">
            <a:avLst>
              <a:gd name="adj" fmla="val 50000"/>
            </a:avLst>
          </a:prstGeom>
          <a:solidFill>
            <a:srgbClr val="2E5AA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</a:rPr>
              <a:t>공학적</a:t>
            </a:r>
            <a:endParaRPr lang="en-US" sz="1050" dirty="0"/>
          </a:p>
        </p:txBody>
      </p:sp>
      <p:sp>
        <p:nvSpPr>
          <p:cNvPr id="23" name="담당_2"/>
          <p:cNvSpPr txBox="1"/>
          <p:nvPr/>
        </p:nvSpPr>
        <p:spPr>
          <a:xfrm>
            <a:off x="5481218" y="5733288"/>
            <a:ext cx="218937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67085"/>
                </a:solidFill>
              </a:rPr>
              <a:t>담당 작업자</a:t>
            </a:r>
            <a:endParaRPr lang="en-US" sz="1150" dirty="0"/>
          </a:p>
        </p:txBody>
      </p:sp>
      <p:sp>
        <p:nvSpPr>
          <p:cNvPr id="24" name="단계카드_3"/>
          <p:cNvSpPr/>
          <p:nvPr/>
        </p:nvSpPr>
        <p:spPr>
          <a:xfrm>
            <a:off x="8127797" y="1234440"/>
            <a:ext cx="3515258" cy="4800600"/>
          </a:xfrm>
          <a:prstGeom prst="roundRect">
            <a:avLst>
              <a:gd name="adj" fmla="val 3121"/>
            </a:avLst>
          </a:prstGeom>
          <a:solidFill>
            <a:srgbClr val="FFFFFF"/>
          </a:solidFill>
          <a:ln w="12700">
            <a:solidFill>
              <a:srgbClr val="E4E7EC"/>
            </a:solidFill>
            <a:prstDash val="solid"/>
          </a:ln>
        </p:spPr>
      </p:sp>
      <p:pic>
        <p:nvPicPr>
          <p:cNvPr id="25" name="단계사진_3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4957" y="1371600"/>
            <a:ext cx="3240938" cy="1873375"/>
          </a:xfrm>
          <a:prstGeom prst="rect">
            <a:avLst/>
          </a:prstGeom>
        </p:spPr>
      </p:pic>
      <p:sp>
        <p:nvSpPr>
          <p:cNvPr id="26" name="Text 21"/>
          <p:cNvSpPr txBox="1"/>
          <p:nvPr/>
        </p:nvSpPr>
        <p:spPr>
          <a:xfrm>
            <a:off x="8310677" y="3382135"/>
            <a:ext cx="457200" cy="457200"/>
          </a:xfrm>
          <a:prstGeom prst="ellipse">
            <a:avLst/>
          </a:prstGeom>
          <a:solidFill>
            <a:srgbClr val="FFC40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E1B2E"/>
                </a:solidFill>
              </a:rPr>
              <a:t>3</a:t>
            </a:r>
            <a:endParaRPr lang="en-US" sz="1800" dirty="0"/>
          </a:p>
        </p:txBody>
      </p:sp>
      <p:sp>
        <p:nvSpPr>
          <p:cNvPr id="27" name="단계명_3"/>
          <p:cNvSpPr txBox="1"/>
          <p:nvPr/>
        </p:nvSpPr>
        <p:spPr>
          <a:xfrm>
            <a:off x="8877605" y="3382135"/>
            <a:ext cx="260085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잠금·표지</a:t>
            </a:r>
            <a:endParaRPr lang="en-US" sz="1700" dirty="0"/>
          </a:p>
        </p:txBody>
      </p:sp>
      <p:sp>
        <p:nvSpPr>
          <p:cNvPr id="28" name="Text 23"/>
          <p:cNvSpPr txBox="1"/>
          <p:nvPr/>
        </p:nvSpPr>
        <p:spPr>
          <a:xfrm>
            <a:off x="8310677" y="4022215"/>
            <a:ext cx="685800" cy="274320"/>
          </a:xfrm>
          <a:prstGeom prst="roundRect">
            <a:avLst>
              <a:gd name="adj" fmla="val 50000"/>
            </a:avLst>
          </a:prstGeom>
          <a:solidFill>
            <a:srgbClr val="D92D2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위험</a:t>
            </a:r>
            <a:endParaRPr lang="en-US" sz="1100" dirty="0"/>
          </a:p>
        </p:txBody>
      </p:sp>
      <p:sp>
        <p:nvSpPr>
          <p:cNvPr id="29" name="위험_3"/>
          <p:cNvSpPr txBox="1"/>
          <p:nvPr/>
        </p:nvSpPr>
        <p:spPr>
          <a:xfrm>
            <a:off x="9087917" y="3949063"/>
            <a:ext cx="237225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B42318"/>
                </a:solidFill>
              </a:rPr>
              <a:t>청소 중 누군가 차단기를 올려 손이 끼임</a:t>
            </a:r>
            <a:endParaRPr lang="en-US" sz="1300" dirty="0"/>
          </a:p>
        </p:txBody>
      </p:sp>
      <p:sp>
        <p:nvSpPr>
          <p:cNvPr id="30" name="Text 25"/>
          <p:cNvSpPr txBox="1"/>
          <p:nvPr/>
        </p:nvSpPr>
        <p:spPr>
          <a:xfrm>
            <a:off x="8310677" y="4662295"/>
            <a:ext cx="685800" cy="274320"/>
          </a:xfrm>
          <a:prstGeom prst="roundRect">
            <a:avLst>
              <a:gd name="adj" fmla="val 50000"/>
            </a:avLst>
          </a:prstGeom>
          <a:solidFill>
            <a:srgbClr val="07945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이렇게</a:t>
            </a:r>
            <a:endParaRPr lang="en-US" sz="1100" dirty="0"/>
          </a:p>
        </p:txBody>
      </p:sp>
      <p:sp>
        <p:nvSpPr>
          <p:cNvPr id="31" name="안전포인트_3"/>
          <p:cNvSpPr txBox="1"/>
          <p:nvPr/>
        </p:nvSpPr>
        <p:spPr>
          <a:xfrm>
            <a:off x="9087917" y="4589143"/>
            <a:ext cx="237225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5603A"/>
                </a:solidFill>
              </a:rPr>
              <a:t>차단기에 본인 자물쇠 + 꼬리표(성명·시간), 열쇠는 본인 보관 — 2명이면 각자 자물쇠</a:t>
            </a:r>
            <a:endParaRPr lang="en-US" sz="1300" dirty="0"/>
          </a:p>
        </p:txBody>
      </p:sp>
      <p:sp>
        <p:nvSpPr>
          <p:cNvPr id="32" name="대책구분_3"/>
          <p:cNvSpPr txBox="1"/>
          <p:nvPr/>
        </p:nvSpPr>
        <p:spPr>
          <a:xfrm>
            <a:off x="8310677" y="5733288"/>
            <a:ext cx="868680" cy="274320"/>
          </a:xfrm>
          <a:prstGeom prst="roundRect">
            <a:avLst>
              <a:gd name="adj" fmla="val 50000"/>
            </a:avLst>
          </a:prstGeom>
          <a:solidFill>
            <a:srgbClr val="2E5AA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</a:rPr>
              <a:t>공학적</a:t>
            </a:r>
            <a:endParaRPr lang="en-US" sz="1050" dirty="0"/>
          </a:p>
        </p:txBody>
      </p:sp>
      <p:sp>
        <p:nvSpPr>
          <p:cNvPr id="33" name="담당_3"/>
          <p:cNvSpPr txBox="1"/>
          <p:nvPr/>
        </p:nvSpPr>
        <p:spPr>
          <a:xfrm>
            <a:off x="9270797" y="5733288"/>
            <a:ext cx="218937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67085"/>
                </a:solidFill>
              </a:rPr>
              <a:t>담당 작업자 각자</a:t>
            </a:r>
            <a:endParaRPr lang="en-US" sz="1150" dirty="0"/>
          </a:p>
        </p:txBody>
      </p:sp>
      <p:sp>
        <p:nvSpPr>
          <p:cNvPr id="34" name="Text 29"/>
          <p:cNvSpPr txBox="1"/>
          <p:nvPr/>
        </p:nvSpPr>
        <p:spPr>
          <a:xfrm>
            <a:off x="548640" y="6144768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475467"/>
                </a:solidFill>
              </a:rPr>
              <a:t>대책 구분  </a:t>
            </a:r>
            <a:pPr indent="0" marL="0">
              <a:buNone/>
            </a:pPr>
            <a:r>
              <a:rPr lang="en-US" sz="1050" dirty="0">
                <a:solidFill>
                  <a:srgbClr val="667085"/>
                </a:solidFill>
              </a:rPr>
              <a:t>제거·대체 → 공학적(방호·연동·차단) → 관리적(절차·교육·표지) → 보호구 순으로 먼저 검토합니다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73952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8A2B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47472"/>
            <a:ext cx="8778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작업 절차 ② — 확인하고 청소하고 되돌리기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9631375" y="457200"/>
            <a:ext cx="2011680" cy="347472"/>
          </a:xfrm>
          <a:prstGeom prst="roundRect">
            <a:avLst>
              <a:gd name="adj" fmla="val 50000"/>
            </a:avLst>
          </a:prstGeom>
          <a:solidFill>
            <a:srgbClr val="F2F4F7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75467"/>
                </a:solidFill>
              </a:rPr>
              <a:t>4. 작업 절차</a:t>
            </a:r>
            <a:endParaRPr lang="en-US" sz="1200" dirty="0"/>
          </a:p>
        </p:txBody>
      </p:sp>
      <p:sp>
        <p:nvSpPr>
          <p:cNvPr id="4" name="단계카드_4"/>
          <p:cNvSpPr/>
          <p:nvPr/>
        </p:nvSpPr>
        <p:spPr>
          <a:xfrm>
            <a:off x="548640" y="1234440"/>
            <a:ext cx="3515258" cy="4800600"/>
          </a:xfrm>
          <a:prstGeom prst="roundRect">
            <a:avLst>
              <a:gd name="adj" fmla="val 3121"/>
            </a:avLst>
          </a:prstGeom>
          <a:solidFill>
            <a:srgbClr val="FFFFFF"/>
          </a:solidFill>
          <a:ln w="12700">
            <a:solidFill>
              <a:srgbClr val="E4E7EC"/>
            </a:solidFill>
            <a:prstDash val="solid"/>
          </a:ln>
        </p:spPr>
      </p:sp>
      <p:pic>
        <p:nvPicPr>
          <p:cNvPr id="5" name="단계사진_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1371600"/>
            <a:ext cx="3240938" cy="1873375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31520" y="3382135"/>
            <a:ext cx="457200" cy="457200"/>
          </a:xfrm>
          <a:prstGeom prst="ellipse">
            <a:avLst/>
          </a:prstGeom>
          <a:solidFill>
            <a:srgbClr val="FFC40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E1B2E"/>
                </a:solidFill>
              </a:rPr>
              <a:t>4</a:t>
            </a:r>
            <a:endParaRPr lang="en-US" sz="1800" dirty="0"/>
          </a:p>
        </p:txBody>
      </p:sp>
      <p:sp>
        <p:nvSpPr>
          <p:cNvPr id="7" name="단계명_4"/>
          <p:cNvSpPr txBox="1"/>
          <p:nvPr/>
        </p:nvSpPr>
        <p:spPr>
          <a:xfrm>
            <a:off x="1298448" y="3382135"/>
            <a:ext cx="260085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정지 상태 확인(시험 기동)</a:t>
            </a:r>
            <a:endParaRPr lang="en-US" sz="17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4022215"/>
            <a:ext cx="685800" cy="274320"/>
          </a:xfrm>
          <a:prstGeom prst="roundRect">
            <a:avLst>
              <a:gd name="adj" fmla="val 50000"/>
            </a:avLst>
          </a:prstGeom>
          <a:solidFill>
            <a:srgbClr val="D92D2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위험</a:t>
            </a:r>
            <a:endParaRPr lang="en-US" sz="1100" dirty="0"/>
          </a:p>
        </p:txBody>
      </p:sp>
      <p:sp>
        <p:nvSpPr>
          <p:cNvPr id="9" name="위험_4"/>
          <p:cNvSpPr txBox="1"/>
          <p:nvPr/>
        </p:nvSpPr>
        <p:spPr>
          <a:xfrm>
            <a:off x="1508760" y="3949063"/>
            <a:ext cx="237225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B42318"/>
                </a:solidFill>
              </a:rPr>
              <a:t>다른 차단기를 잠가 기계가 살아 있음, 관성 회전</a:t>
            </a:r>
            <a:endParaRPr lang="en-US" sz="13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4662295"/>
            <a:ext cx="685800" cy="274320"/>
          </a:xfrm>
          <a:prstGeom prst="roundRect">
            <a:avLst>
              <a:gd name="adj" fmla="val 50000"/>
            </a:avLst>
          </a:prstGeom>
          <a:solidFill>
            <a:srgbClr val="07945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이렇게</a:t>
            </a:r>
            <a:endParaRPr lang="en-US" sz="1100" dirty="0"/>
          </a:p>
        </p:txBody>
      </p:sp>
      <p:sp>
        <p:nvSpPr>
          <p:cNvPr id="11" name="안전포인트_4"/>
          <p:cNvSpPr txBox="1"/>
          <p:nvPr/>
        </p:nvSpPr>
        <p:spPr>
          <a:xfrm>
            <a:off x="1508760" y="4589143"/>
            <a:ext cx="237225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5603A"/>
                </a:solidFill>
              </a:rPr>
              <a:t>기동 버튼을 눌러 움직이지 않는지 확인 후 원위치, 벨트·롤러 완전 정지 확인</a:t>
            </a:r>
            <a:endParaRPr lang="en-US" sz="1300" dirty="0"/>
          </a:p>
        </p:txBody>
      </p:sp>
      <p:sp>
        <p:nvSpPr>
          <p:cNvPr id="12" name="대책구분_4"/>
          <p:cNvSpPr txBox="1"/>
          <p:nvPr/>
        </p:nvSpPr>
        <p:spPr>
          <a:xfrm>
            <a:off x="731520" y="5733288"/>
            <a:ext cx="868680" cy="274320"/>
          </a:xfrm>
          <a:prstGeom prst="roundRect">
            <a:avLst>
              <a:gd name="adj" fmla="val 50000"/>
            </a:avLst>
          </a:prstGeom>
          <a:solidFill>
            <a:srgbClr val="475467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</a:rPr>
              <a:t>관리적</a:t>
            </a:r>
            <a:endParaRPr lang="en-US" sz="1050" dirty="0"/>
          </a:p>
        </p:txBody>
      </p:sp>
      <p:sp>
        <p:nvSpPr>
          <p:cNvPr id="13" name="담당_4"/>
          <p:cNvSpPr txBox="1"/>
          <p:nvPr/>
        </p:nvSpPr>
        <p:spPr>
          <a:xfrm>
            <a:off x="1691640" y="5733288"/>
            <a:ext cx="218937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67085"/>
                </a:solidFill>
              </a:rPr>
              <a:t>담당 확인자</a:t>
            </a:r>
            <a:endParaRPr lang="en-US" sz="1150" dirty="0"/>
          </a:p>
        </p:txBody>
      </p:sp>
      <p:sp>
        <p:nvSpPr>
          <p:cNvPr id="14" name="단계카드_5"/>
          <p:cNvSpPr/>
          <p:nvPr/>
        </p:nvSpPr>
        <p:spPr>
          <a:xfrm>
            <a:off x="4338218" y="1234440"/>
            <a:ext cx="3515258" cy="4800600"/>
          </a:xfrm>
          <a:prstGeom prst="roundRect">
            <a:avLst>
              <a:gd name="adj" fmla="val 3121"/>
            </a:avLst>
          </a:prstGeom>
          <a:solidFill>
            <a:srgbClr val="FFFFFF"/>
          </a:solidFill>
          <a:ln w="12700">
            <a:solidFill>
              <a:srgbClr val="E4E7EC"/>
            </a:solidFill>
            <a:prstDash val="solid"/>
          </a:ln>
        </p:spPr>
      </p:sp>
      <p:pic>
        <p:nvPicPr>
          <p:cNvPr id="15" name="단계사진_5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5378" y="1371600"/>
            <a:ext cx="3240938" cy="1873375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4521098" y="3382135"/>
            <a:ext cx="457200" cy="457200"/>
          </a:xfrm>
          <a:prstGeom prst="ellipse">
            <a:avLst/>
          </a:prstGeom>
          <a:solidFill>
            <a:srgbClr val="FFC40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E1B2E"/>
                </a:solidFill>
              </a:rPr>
              <a:t>5</a:t>
            </a:r>
            <a:endParaRPr lang="en-US" sz="1800" dirty="0"/>
          </a:p>
        </p:txBody>
      </p:sp>
      <p:sp>
        <p:nvSpPr>
          <p:cNvPr id="17" name="단계명_5"/>
          <p:cNvSpPr txBox="1"/>
          <p:nvPr/>
        </p:nvSpPr>
        <p:spPr>
          <a:xfrm>
            <a:off x="5088026" y="3382135"/>
            <a:ext cx="260085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덮개 열고 청소</a:t>
            </a:r>
            <a:endParaRPr lang="en-US" sz="1700" dirty="0"/>
          </a:p>
        </p:txBody>
      </p:sp>
      <p:sp>
        <p:nvSpPr>
          <p:cNvPr id="18" name="Text 14"/>
          <p:cNvSpPr txBox="1"/>
          <p:nvPr/>
        </p:nvSpPr>
        <p:spPr>
          <a:xfrm>
            <a:off x="4521098" y="4022215"/>
            <a:ext cx="685800" cy="274320"/>
          </a:xfrm>
          <a:prstGeom prst="roundRect">
            <a:avLst>
              <a:gd name="adj" fmla="val 50000"/>
            </a:avLst>
          </a:prstGeom>
          <a:solidFill>
            <a:srgbClr val="D92D2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위험</a:t>
            </a:r>
            <a:endParaRPr lang="en-US" sz="1100" dirty="0"/>
          </a:p>
        </p:txBody>
      </p:sp>
      <p:sp>
        <p:nvSpPr>
          <p:cNvPr id="19" name="위험_5"/>
          <p:cNvSpPr txBox="1"/>
          <p:nvPr/>
        </p:nvSpPr>
        <p:spPr>
          <a:xfrm>
            <a:off x="5298338" y="3949063"/>
            <a:ext cx="237225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B42318"/>
                </a:solidFill>
              </a:rPr>
              <a:t>롤러 맞물림 부위 끼임, 모서리 베임, 물기에 미끄러짐</a:t>
            </a:r>
            <a:endParaRPr lang="en-US" sz="1300" dirty="0"/>
          </a:p>
        </p:txBody>
      </p:sp>
      <p:sp>
        <p:nvSpPr>
          <p:cNvPr id="20" name="Text 16"/>
          <p:cNvSpPr txBox="1"/>
          <p:nvPr/>
        </p:nvSpPr>
        <p:spPr>
          <a:xfrm>
            <a:off x="4521098" y="4662295"/>
            <a:ext cx="685800" cy="274320"/>
          </a:xfrm>
          <a:prstGeom prst="roundRect">
            <a:avLst>
              <a:gd name="adj" fmla="val 50000"/>
            </a:avLst>
          </a:prstGeom>
          <a:solidFill>
            <a:srgbClr val="07945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이렇게</a:t>
            </a:r>
            <a:endParaRPr lang="en-US" sz="1100" dirty="0"/>
          </a:p>
        </p:txBody>
      </p:sp>
      <p:sp>
        <p:nvSpPr>
          <p:cNvPr id="21" name="안전포인트_5"/>
          <p:cNvSpPr txBox="1"/>
          <p:nvPr/>
        </p:nvSpPr>
        <p:spPr>
          <a:xfrm>
            <a:off x="5298338" y="4589143"/>
            <a:ext cx="237225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5603A"/>
                </a:solidFill>
              </a:rPr>
              <a:t>손 대신 스크레이퍼·밀대, 맞물림 부위에 손 넣지 않음, 물기는 바로 제거</a:t>
            </a:r>
            <a:endParaRPr lang="en-US" sz="1300" dirty="0"/>
          </a:p>
        </p:txBody>
      </p:sp>
      <p:sp>
        <p:nvSpPr>
          <p:cNvPr id="22" name="대책구분_5"/>
          <p:cNvSpPr txBox="1"/>
          <p:nvPr/>
        </p:nvSpPr>
        <p:spPr>
          <a:xfrm>
            <a:off x="4521098" y="5733288"/>
            <a:ext cx="868680" cy="274320"/>
          </a:xfrm>
          <a:prstGeom prst="roundRect">
            <a:avLst>
              <a:gd name="adj" fmla="val 50000"/>
            </a:avLst>
          </a:prstGeom>
          <a:solidFill>
            <a:srgbClr val="475467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</a:rPr>
              <a:t>관리적</a:t>
            </a:r>
            <a:endParaRPr lang="en-US" sz="1050" dirty="0"/>
          </a:p>
        </p:txBody>
      </p:sp>
      <p:sp>
        <p:nvSpPr>
          <p:cNvPr id="23" name="담당_5"/>
          <p:cNvSpPr txBox="1"/>
          <p:nvPr/>
        </p:nvSpPr>
        <p:spPr>
          <a:xfrm>
            <a:off x="5481218" y="5733288"/>
            <a:ext cx="218937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67085"/>
                </a:solidFill>
              </a:rPr>
              <a:t>담당 작업자</a:t>
            </a:r>
            <a:endParaRPr lang="en-US" sz="1150" dirty="0"/>
          </a:p>
        </p:txBody>
      </p:sp>
      <p:sp>
        <p:nvSpPr>
          <p:cNvPr id="24" name="단계카드_6"/>
          <p:cNvSpPr/>
          <p:nvPr/>
        </p:nvSpPr>
        <p:spPr>
          <a:xfrm>
            <a:off x="8127797" y="1234440"/>
            <a:ext cx="3515258" cy="4800600"/>
          </a:xfrm>
          <a:prstGeom prst="roundRect">
            <a:avLst>
              <a:gd name="adj" fmla="val 3121"/>
            </a:avLst>
          </a:prstGeom>
          <a:solidFill>
            <a:srgbClr val="FFFFFF"/>
          </a:solidFill>
          <a:ln w="12700">
            <a:solidFill>
              <a:srgbClr val="E4E7EC"/>
            </a:solidFill>
            <a:prstDash val="solid"/>
          </a:ln>
        </p:spPr>
      </p:sp>
      <p:pic>
        <p:nvPicPr>
          <p:cNvPr id="25" name="단계사진_6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4957" y="1371600"/>
            <a:ext cx="3240938" cy="1873375"/>
          </a:xfrm>
          <a:prstGeom prst="rect">
            <a:avLst/>
          </a:prstGeom>
        </p:spPr>
      </p:pic>
      <p:sp>
        <p:nvSpPr>
          <p:cNvPr id="26" name="Text 21"/>
          <p:cNvSpPr txBox="1"/>
          <p:nvPr/>
        </p:nvSpPr>
        <p:spPr>
          <a:xfrm>
            <a:off x="8310677" y="3382135"/>
            <a:ext cx="457200" cy="457200"/>
          </a:xfrm>
          <a:prstGeom prst="ellipse">
            <a:avLst/>
          </a:prstGeom>
          <a:solidFill>
            <a:srgbClr val="FFC40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E1B2E"/>
                </a:solidFill>
              </a:rPr>
              <a:t>6</a:t>
            </a:r>
            <a:endParaRPr lang="en-US" sz="1800" dirty="0"/>
          </a:p>
        </p:txBody>
      </p:sp>
      <p:sp>
        <p:nvSpPr>
          <p:cNvPr id="27" name="단계명_6"/>
          <p:cNvSpPr txBox="1"/>
          <p:nvPr/>
        </p:nvSpPr>
        <p:spPr>
          <a:xfrm>
            <a:off x="8877605" y="3382135"/>
            <a:ext cx="260085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복구·잠금 해제·시운전</a:t>
            </a:r>
            <a:endParaRPr lang="en-US" sz="1700" dirty="0"/>
          </a:p>
        </p:txBody>
      </p:sp>
      <p:sp>
        <p:nvSpPr>
          <p:cNvPr id="28" name="Text 23"/>
          <p:cNvSpPr txBox="1"/>
          <p:nvPr/>
        </p:nvSpPr>
        <p:spPr>
          <a:xfrm>
            <a:off x="8310677" y="4022215"/>
            <a:ext cx="685800" cy="274320"/>
          </a:xfrm>
          <a:prstGeom prst="roundRect">
            <a:avLst>
              <a:gd name="adj" fmla="val 50000"/>
            </a:avLst>
          </a:prstGeom>
          <a:solidFill>
            <a:srgbClr val="D92D2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위험</a:t>
            </a:r>
            <a:endParaRPr lang="en-US" sz="1100" dirty="0"/>
          </a:p>
        </p:txBody>
      </p:sp>
      <p:sp>
        <p:nvSpPr>
          <p:cNvPr id="29" name="위험_6"/>
          <p:cNvSpPr txBox="1"/>
          <p:nvPr/>
        </p:nvSpPr>
        <p:spPr>
          <a:xfrm>
            <a:off x="9087917" y="3949063"/>
            <a:ext cx="237225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B42318"/>
                </a:solidFill>
              </a:rPr>
              <a:t>덮개 없이 가동, 사람이 남은 채 가동</a:t>
            </a:r>
            <a:endParaRPr lang="en-US" sz="1300" dirty="0"/>
          </a:p>
        </p:txBody>
      </p:sp>
      <p:sp>
        <p:nvSpPr>
          <p:cNvPr id="30" name="Text 25"/>
          <p:cNvSpPr txBox="1"/>
          <p:nvPr/>
        </p:nvSpPr>
        <p:spPr>
          <a:xfrm>
            <a:off x="8310677" y="4662295"/>
            <a:ext cx="685800" cy="274320"/>
          </a:xfrm>
          <a:prstGeom prst="roundRect">
            <a:avLst>
              <a:gd name="adj" fmla="val 50000"/>
            </a:avLst>
          </a:prstGeom>
          <a:solidFill>
            <a:srgbClr val="079455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이렇게</a:t>
            </a:r>
            <a:endParaRPr lang="en-US" sz="1100" dirty="0"/>
          </a:p>
        </p:txBody>
      </p:sp>
      <p:sp>
        <p:nvSpPr>
          <p:cNvPr id="31" name="안전포인트_6"/>
          <p:cNvSpPr txBox="1"/>
          <p:nvPr/>
        </p:nvSpPr>
        <p:spPr>
          <a:xfrm>
            <a:off x="9087917" y="4589143"/>
            <a:ext cx="237225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05603A"/>
                </a:solidFill>
              </a:rPr>
              <a:t>덮개·공구 확인 → 인원 철수 확인 → 건 사람이 해제 → 알리고 시운전, 비상정지 시험</a:t>
            </a:r>
            <a:endParaRPr lang="en-US" sz="1300" dirty="0"/>
          </a:p>
        </p:txBody>
      </p:sp>
      <p:sp>
        <p:nvSpPr>
          <p:cNvPr id="32" name="대책구분_6"/>
          <p:cNvSpPr txBox="1"/>
          <p:nvPr/>
        </p:nvSpPr>
        <p:spPr>
          <a:xfrm>
            <a:off x="8310677" y="5733288"/>
            <a:ext cx="868680" cy="274320"/>
          </a:xfrm>
          <a:prstGeom prst="roundRect">
            <a:avLst>
              <a:gd name="adj" fmla="val 50000"/>
            </a:avLst>
          </a:prstGeom>
          <a:solidFill>
            <a:srgbClr val="2E5AAC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</a:rPr>
              <a:t>공학적</a:t>
            </a:r>
            <a:endParaRPr lang="en-US" sz="1050" dirty="0"/>
          </a:p>
        </p:txBody>
      </p:sp>
      <p:sp>
        <p:nvSpPr>
          <p:cNvPr id="33" name="담당_6"/>
          <p:cNvSpPr txBox="1"/>
          <p:nvPr/>
        </p:nvSpPr>
        <p:spPr>
          <a:xfrm>
            <a:off x="9270797" y="5733288"/>
            <a:ext cx="218937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667085"/>
                </a:solidFill>
              </a:rPr>
              <a:t>담당 작업자·확인자</a:t>
            </a:r>
            <a:endParaRPr lang="en-US" sz="1150" dirty="0"/>
          </a:p>
        </p:txBody>
      </p:sp>
      <p:sp>
        <p:nvSpPr>
          <p:cNvPr id="34" name="Text 29"/>
          <p:cNvSpPr txBox="1"/>
          <p:nvPr/>
        </p:nvSpPr>
        <p:spPr>
          <a:xfrm>
            <a:off x="548640" y="6144768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475467"/>
                </a:solidFill>
              </a:rPr>
              <a:t>대책 구분  </a:t>
            </a:r>
            <a:pPr indent="0" marL="0">
              <a:buNone/>
            </a:pPr>
            <a:r>
              <a:rPr lang="en-US" sz="1050" dirty="0">
                <a:solidFill>
                  <a:srgbClr val="667085"/>
                </a:solidFill>
              </a:rPr>
              <a:t>제거·대체 → 공학적(방호·연동·차단) → 관리적(절차·교육·표지) → 보호구 순으로 먼저 검토합니다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73952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8A2B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47472"/>
            <a:ext cx="8778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절대 하지 말 것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9631375" y="457200"/>
            <a:ext cx="2011680" cy="347472"/>
          </a:xfrm>
          <a:prstGeom prst="roundRect">
            <a:avLst>
              <a:gd name="adj" fmla="val 50000"/>
            </a:avLst>
          </a:prstGeom>
          <a:solidFill>
            <a:srgbClr val="F2F4F7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75467"/>
                </a:solidFill>
              </a:rPr>
              <a:t>5. 금지 사항</a:t>
            </a:r>
            <a:endParaRPr lang="en-US" sz="1200" dirty="0"/>
          </a:p>
        </p:txBody>
      </p:sp>
      <p:sp>
        <p:nvSpPr>
          <p:cNvPr id="4" name="금지_1"/>
          <p:cNvSpPr/>
          <p:nvPr/>
        </p:nvSpPr>
        <p:spPr>
          <a:xfrm>
            <a:off x="548640" y="1371600"/>
            <a:ext cx="5410048" cy="1965960"/>
          </a:xfrm>
          <a:prstGeom prst="roundRect">
            <a:avLst>
              <a:gd name="adj" fmla="val 5581"/>
            </a:avLst>
          </a:prstGeom>
          <a:solidFill>
            <a:srgbClr val="FEF3F2"/>
          </a:solidFill>
          <a:ln w="12700">
            <a:solidFill>
              <a:srgbClr val="FECDCA"/>
            </a:solidFill>
            <a:prstDash val="solid"/>
          </a:ln>
        </p:spPr>
      </p:sp>
      <p:sp>
        <p:nvSpPr>
          <p:cNvPr id="5" name="금지아이콘_1_dot"/>
          <p:cNvSpPr/>
          <p:nvPr/>
        </p:nvSpPr>
        <p:spPr>
          <a:xfrm>
            <a:off x="868680" y="1920240"/>
            <a:ext cx="868680" cy="868680"/>
          </a:xfrm>
          <a:prstGeom prst="ellipse">
            <a:avLst/>
          </a:prstGeom>
          <a:solidFill>
            <a:srgbClr val="D92D20"/>
          </a:solidFill>
          <a:ln w="12700">
            <a:solidFill>
              <a:srgbClr val="D92D20"/>
            </a:solidFill>
            <a:prstDash val="solid"/>
          </a:ln>
        </p:spPr>
      </p:sp>
      <p:pic>
        <p:nvPicPr>
          <p:cNvPr id="6" name="금지아이콘_1_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7163" y="2128723"/>
            <a:ext cx="451714" cy="451714"/>
          </a:xfrm>
          <a:prstGeom prst="rect">
            <a:avLst/>
          </a:prstGeom>
        </p:spPr>
      </p:pic>
      <p:sp>
        <p:nvSpPr>
          <p:cNvPr id="7" name="금지문구_1"/>
          <p:cNvSpPr txBox="1"/>
          <p:nvPr/>
        </p:nvSpPr>
        <p:spPr>
          <a:xfrm>
            <a:off x="2011680" y="1645920"/>
            <a:ext cx="3672688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912018"/>
                </a:solidFill>
              </a:rPr>
              <a:t>운전 중인 벨트·롤러에 손이나 도구를 넣지 않는다</a:t>
            </a:r>
            <a:endParaRPr lang="en-US" sz="2000" dirty="0"/>
          </a:p>
        </p:txBody>
      </p:sp>
      <p:sp>
        <p:nvSpPr>
          <p:cNvPr id="8" name="금지_2"/>
          <p:cNvSpPr/>
          <p:nvPr/>
        </p:nvSpPr>
        <p:spPr>
          <a:xfrm>
            <a:off x="6233008" y="1371600"/>
            <a:ext cx="5410048" cy="1965960"/>
          </a:xfrm>
          <a:prstGeom prst="roundRect">
            <a:avLst>
              <a:gd name="adj" fmla="val 5581"/>
            </a:avLst>
          </a:prstGeom>
          <a:solidFill>
            <a:srgbClr val="FEF3F2"/>
          </a:solidFill>
          <a:ln w="12700">
            <a:solidFill>
              <a:srgbClr val="FECDCA"/>
            </a:solidFill>
            <a:prstDash val="solid"/>
          </a:ln>
        </p:spPr>
      </p:sp>
      <p:sp>
        <p:nvSpPr>
          <p:cNvPr id="9" name="금지아이콘_2_dot"/>
          <p:cNvSpPr/>
          <p:nvPr/>
        </p:nvSpPr>
        <p:spPr>
          <a:xfrm>
            <a:off x="6553048" y="1920240"/>
            <a:ext cx="868680" cy="868680"/>
          </a:xfrm>
          <a:prstGeom prst="ellipse">
            <a:avLst/>
          </a:prstGeom>
          <a:solidFill>
            <a:srgbClr val="D92D20"/>
          </a:solidFill>
          <a:ln w="12700">
            <a:solidFill>
              <a:srgbClr val="D92D20"/>
            </a:solidFill>
            <a:prstDash val="solid"/>
          </a:ln>
        </p:spPr>
      </p:sp>
      <p:pic>
        <p:nvPicPr>
          <p:cNvPr id="10" name="금지아이콘_2_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1531" y="2128723"/>
            <a:ext cx="451714" cy="451714"/>
          </a:xfrm>
          <a:prstGeom prst="rect">
            <a:avLst/>
          </a:prstGeom>
        </p:spPr>
      </p:pic>
      <p:sp>
        <p:nvSpPr>
          <p:cNvPr id="11" name="금지문구_2"/>
          <p:cNvSpPr txBox="1"/>
          <p:nvPr/>
        </p:nvSpPr>
        <p:spPr>
          <a:xfrm>
            <a:off x="7696048" y="1645920"/>
            <a:ext cx="3672688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912018"/>
                </a:solidFill>
              </a:rPr>
              <a:t>다른 사람의 자물쇠를 풀지 않는다</a:t>
            </a:r>
            <a:endParaRPr lang="en-US" sz="2000" dirty="0"/>
          </a:p>
        </p:txBody>
      </p:sp>
      <p:sp>
        <p:nvSpPr>
          <p:cNvPr id="12" name="금지_3"/>
          <p:cNvSpPr/>
          <p:nvPr/>
        </p:nvSpPr>
        <p:spPr>
          <a:xfrm>
            <a:off x="548640" y="3611880"/>
            <a:ext cx="5410048" cy="1965960"/>
          </a:xfrm>
          <a:prstGeom prst="roundRect">
            <a:avLst>
              <a:gd name="adj" fmla="val 5581"/>
            </a:avLst>
          </a:prstGeom>
          <a:solidFill>
            <a:srgbClr val="FEF3F2"/>
          </a:solidFill>
          <a:ln w="12700">
            <a:solidFill>
              <a:srgbClr val="FECDCA"/>
            </a:solidFill>
            <a:prstDash val="solid"/>
          </a:ln>
        </p:spPr>
      </p:sp>
      <p:sp>
        <p:nvSpPr>
          <p:cNvPr id="13" name="금지아이콘_3_dot"/>
          <p:cNvSpPr/>
          <p:nvPr/>
        </p:nvSpPr>
        <p:spPr>
          <a:xfrm>
            <a:off x="868680" y="4160520"/>
            <a:ext cx="868680" cy="868680"/>
          </a:xfrm>
          <a:prstGeom prst="ellipse">
            <a:avLst/>
          </a:prstGeom>
          <a:solidFill>
            <a:srgbClr val="D92D20"/>
          </a:solidFill>
          <a:ln w="12700">
            <a:solidFill>
              <a:srgbClr val="D92D20"/>
            </a:solidFill>
            <a:prstDash val="solid"/>
          </a:ln>
        </p:spPr>
      </p:sp>
      <p:pic>
        <p:nvPicPr>
          <p:cNvPr id="14" name="금지아이콘_3_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163" y="4369003"/>
            <a:ext cx="451714" cy="451714"/>
          </a:xfrm>
          <a:prstGeom prst="rect">
            <a:avLst/>
          </a:prstGeom>
        </p:spPr>
      </p:pic>
      <p:sp>
        <p:nvSpPr>
          <p:cNvPr id="15" name="금지문구_3"/>
          <p:cNvSpPr txBox="1"/>
          <p:nvPr/>
        </p:nvSpPr>
        <p:spPr>
          <a:xfrm>
            <a:off x="2011680" y="3886200"/>
            <a:ext cx="3672688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912018"/>
                </a:solidFill>
              </a:rPr>
              <a:t>덮개나 연동장치를 뗀 채 운전하지 않는다</a:t>
            </a:r>
            <a:endParaRPr lang="en-US" sz="2000" dirty="0"/>
          </a:p>
        </p:txBody>
      </p:sp>
      <p:sp>
        <p:nvSpPr>
          <p:cNvPr id="16" name="금지_4"/>
          <p:cNvSpPr/>
          <p:nvPr/>
        </p:nvSpPr>
        <p:spPr>
          <a:xfrm>
            <a:off x="6233008" y="3611880"/>
            <a:ext cx="5410048" cy="1965960"/>
          </a:xfrm>
          <a:prstGeom prst="roundRect">
            <a:avLst>
              <a:gd name="adj" fmla="val 5581"/>
            </a:avLst>
          </a:prstGeom>
          <a:solidFill>
            <a:srgbClr val="FEF3F2"/>
          </a:solidFill>
          <a:ln w="12700">
            <a:solidFill>
              <a:srgbClr val="FECDCA"/>
            </a:solidFill>
            <a:prstDash val="solid"/>
          </a:ln>
        </p:spPr>
      </p:sp>
      <p:sp>
        <p:nvSpPr>
          <p:cNvPr id="17" name="금지아이콘_4_dot"/>
          <p:cNvSpPr/>
          <p:nvPr/>
        </p:nvSpPr>
        <p:spPr>
          <a:xfrm>
            <a:off x="6553048" y="4160520"/>
            <a:ext cx="868680" cy="868680"/>
          </a:xfrm>
          <a:prstGeom prst="ellipse">
            <a:avLst/>
          </a:prstGeom>
          <a:solidFill>
            <a:srgbClr val="D92D20"/>
          </a:solidFill>
          <a:ln w="12700">
            <a:solidFill>
              <a:srgbClr val="D92D20"/>
            </a:solidFill>
            <a:prstDash val="solid"/>
          </a:ln>
        </p:spPr>
      </p:sp>
      <p:pic>
        <p:nvPicPr>
          <p:cNvPr id="18" name="금지아이콘_4_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1531" y="4369003"/>
            <a:ext cx="451714" cy="451714"/>
          </a:xfrm>
          <a:prstGeom prst="rect">
            <a:avLst/>
          </a:prstGeom>
        </p:spPr>
      </p:pic>
      <p:sp>
        <p:nvSpPr>
          <p:cNvPr id="19" name="금지문구_4"/>
          <p:cNvSpPr txBox="1"/>
          <p:nvPr/>
        </p:nvSpPr>
        <p:spPr>
          <a:xfrm>
            <a:off x="7696048" y="3886200"/>
            <a:ext cx="3672688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912018"/>
                </a:solidFill>
              </a:rPr>
              <a:t>운전 중인 컨베이어 위로 넘어가지 않는다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73952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8A2B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47472"/>
            <a:ext cx="8778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이럴 때는 멈추고 보고합니다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9631375" y="457200"/>
            <a:ext cx="2011680" cy="347472"/>
          </a:xfrm>
          <a:prstGeom prst="roundRect">
            <a:avLst>
              <a:gd name="adj" fmla="val 50000"/>
            </a:avLst>
          </a:prstGeom>
          <a:solidFill>
            <a:srgbClr val="F2F4F7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75467"/>
                </a:solidFill>
              </a:rPr>
              <a:t>6. 작업중지 기준</a:t>
            </a:r>
            <a:endParaRPr lang="en-US" sz="1200" dirty="0"/>
          </a:p>
        </p:txBody>
      </p:sp>
      <p:sp>
        <p:nvSpPr>
          <p:cNvPr id="4" name="중지_1"/>
          <p:cNvSpPr/>
          <p:nvPr/>
        </p:nvSpPr>
        <p:spPr>
          <a:xfrm>
            <a:off x="548640" y="1280160"/>
            <a:ext cx="7040880" cy="658368"/>
          </a:xfrm>
          <a:prstGeom prst="roundRect">
            <a:avLst>
              <a:gd name="adj" fmla="val 16667"/>
            </a:avLst>
          </a:prstGeom>
          <a:solidFill>
            <a:srgbClr val="FEF3F2"/>
          </a:solidFill>
          <a:ln w="12700">
            <a:solidFill>
              <a:srgbClr val="FECDCA"/>
            </a:solidFill>
            <a:prstDash val="solid"/>
          </a:ln>
        </p:spPr>
      </p:sp>
      <p:sp>
        <p:nvSpPr>
          <p:cNvPr id="5" name="중지아이콘_1_dot"/>
          <p:cNvSpPr/>
          <p:nvPr/>
        </p:nvSpPr>
        <p:spPr>
          <a:xfrm>
            <a:off x="713232" y="1371600"/>
            <a:ext cx="475488" cy="475488"/>
          </a:xfrm>
          <a:prstGeom prst="ellipse">
            <a:avLst/>
          </a:prstGeom>
          <a:solidFill>
            <a:srgbClr val="FFC400"/>
          </a:solidFill>
          <a:ln w="12700">
            <a:solidFill>
              <a:srgbClr val="FFC400"/>
            </a:solidFill>
            <a:prstDash val="solid"/>
          </a:ln>
        </p:spPr>
      </p:sp>
      <p:pic>
        <p:nvPicPr>
          <p:cNvPr id="6" name="중지아이콘_1_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7349" y="1485717"/>
            <a:ext cx="247254" cy="247254"/>
          </a:xfrm>
          <a:prstGeom prst="rect">
            <a:avLst/>
          </a:prstGeom>
        </p:spPr>
      </p:pic>
      <p:sp>
        <p:nvSpPr>
          <p:cNvPr id="7" name="중지문구_1"/>
          <p:cNvSpPr txBox="1"/>
          <p:nvPr/>
        </p:nvSpPr>
        <p:spPr>
          <a:xfrm>
            <a:off x="1371600" y="1280160"/>
            <a:ext cx="6035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912018"/>
                </a:solidFill>
              </a:rPr>
              <a:t>개인 자물쇠·꼬리표가 없을 때</a:t>
            </a:r>
            <a:endParaRPr lang="en-US" sz="1700" dirty="0"/>
          </a:p>
        </p:txBody>
      </p:sp>
      <p:sp>
        <p:nvSpPr>
          <p:cNvPr id="8" name="중지_2"/>
          <p:cNvSpPr/>
          <p:nvPr/>
        </p:nvSpPr>
        <p:spPr>
          <a:xfrm>
            <a:off x="548640" y="2066544"/>
            <a:ext cx="7040880" cy="658368"/>
          </a:xfrm>
          <a:prstGeom prst="roundRect">
            <a:avLst>
              <a:gd name="adj" fmla="val 16667"/>
            </a:avLst>
          </a:prstGeom>
          <a:solidFill>
            <a:srgbClr val="FEF3F2"/>
          </a:solidFill>
          <a:ln w="12700">
            <a:solidFill>
              <a:srgbClr val="FECDCA"/>
            </a:solidFill>
            <a:prstDash val="solid"/>
          </a:ln>
        </p:spPr>
      </p:sp>
      <p:sp>
        <p:nvSpPr>
          <p:cNvPr id="9" name="중지아이콘_2_dot"/>
          <p:cNvSpPr/>
          <p:nvPr/>
        </p:nvSpPr>
        <p:spPr>
          <a:xfrm>
            <a:off x="713232" y="2157984"/>
            <a:ext cx="475488" cy="475488"/>
          </a:xfrm>
          <a:prstGeom prst="ellipse">
            <a:avLst/>
          </a:prstGeom>
          <a:solidFill>
            <a:srgbClr val="FFC400"/>
          </a:solidFill>
          <a:ln w="12700">
            <a:solidFill>
              <a:srgbClr val="FFC400"/>
            </a:solidFill>
            <a:prstDash val="solid"/>
          </a:ln>
        </p:spPr>
      </p:sp>
      <p:pic>
        <p:nvPicPr>
          <p:cNvPr id="10" name="중지아이콘_2_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349" y="2272101"/>
            <a:ext cx="247254" cy="247254"/>
          </a:xfrm>
          <a:prstGeom prst="rect">
            <a:avLst/>
          </a:prstGeom>
        </p:spPr>
      </p:pic>
      <p:sp>
        <p:nvSpPr>
          <p:cNvPr id="11" name="중지문구_2"/>
          <p:cNvSpPr txBox="1"/>
          <p:nvPr/>
        </p:nvSpPr>
        <p:spPr>
          <a:xfrm>
            <a:off x="1371600" y="2066544"/>
            <a:ext cx="6035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912018"/>
                </a:solidFill>
              </a:rPr>
              <a:t>잠근 차단기가 이 컨베이어 것인지 확인되지 않을 때</a:t>
            </a:r>
            <a:endParaRPr lang="en-US" sz="1700" dirty="0"/>
          </a:p>
        </p:txBody>
      </p:sp>
      <p:sp>
        <p:nvSpPr>
          <p:cNvPr id="12" name="중지_3"/>
          <p:cNvSpPr/>
          <p:nvPr/>
        </p:nvSpPr>
        <p:spPr>
          <a:xfrm>
            <a:off x="548640" y="2852928"/>
            <a:ext cx="7040880" cy="658368"/>
          </a:xfrm>
          <a:prstGeom prst="roundRect">
            <a:avLst>
              <a:gd name="adj" fmla="val 16667"/>
            </a:avLst>
          </a:prstGeom>
          <a:solidFill>
            <a:srgbClr val="FEF3F2"/>
          </a:solidFill>
          <a:ln w="12700">
            <a:solidFill>
              <a:srgbClr val="FECDCA"/>
            </a:solidFill>
            <a:prstDash val="solid"/>
          </a:ln>
        </p:spPr>
      </p:sp>
      <p:sp>
        <p:nvSpPr>
          <p:cNvPr id="13" name="중지아이콘_3_dot"/>
          <p:cNvSpPr/>
          <p:nvPr/>
        </p:nvSpPr>
        <p:spPr>
          <a:xfrm>
            <a:off x="713232" y="2944368"/>
            <a:ext cx="475488" cy="475488"/>
          </a:xfrm>
          <a:prstGeom prst="ellipse">
            <a:avLst/>
          </a:prstGeom>
          <a:solidFill>
            <a:srgbClr val="FFC400"/>
          </a:solidFill>
          <a:ln w="12700">
            <a:solidFill>
              <a:srgbClr val="FFC400"/>
            </a:solidFill>
            <a:prstDash val="solid"/>
          </a:ln>
        </p:spPr>
      </p:sp>
      <p:pic>
        <p:nvPicPr>
          <p:cNvPr id="14" name="중지아이콘_3_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349" y="3058485"/>
            <a:ext cx="247254" cy="247254"/>
          </a:xfrm>
          <a:prstGeom prst="rect">
            <a:avLst/>
          </a:prstGeom>
        </p:spPr>
      </p:pic>
      <p:sp>
        <p:nvSpPr>
          <p:cNvPr id="15" name="중지문구_3"/>
          <p:cNvSpPr txBox="1"/>
          <p:nvPr/>
        </p:nvSpPr>
        <p:spPr>
          <a:xfrm>
            <a:off x="1371600" y="2852928"/>
            <a:ext cx="6035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912018"/>
                </a:solidFill>
              </a:rPr>
              <a:t>시험 기동에서 기계가 움직일 때</a:t>
            </a:r>
            <a:endParaRPr lang="en-US" sz="1700" dirty="0"/>
          </a:p>
        </p:txBody>
      </p:sp>
      <p:sp>
        <p:nvSpPr>
          <p:cNvPr id="16" name="중지_4"/>
          <p:cNvSpPr/>
          <p:nvPr/>
        </p:nvSpPr>
        <p:spPr>
          <a:xfrm>
            <a:off x="548640" y="3639312"/>
            <a:ext cx="7040880" cy="658368"/>
          </a:xfrm>
          <a:prstGeom prst="roundRect">
            <a:avLst>
              <a:gd name="adj" fmla="val 16667"/>
            </a:avLst>
          </a:prstGeom>
          <a:solidFill>
            <a:srgbClr val="FEF3F2"/>
          </a:solidFill>
          <a:ln w="12700">
            <a:solidFill>
              <a:srgbClr val="FECDCA"/>
            </a:solidFill>
            <a:prstDash val="solid"/>
          </a:ln>
        </p:spPr>
      </p:sp>
      <p:sp>
        <p:nvSpPr>
          <p:cNvPr id="17" name="중지아이콘_4_dot"/>
          <p:cNvSpPr/>
          <p:nvPr/>
        </p:nvSpPr>
        <p:spPr>
          <a:xfrm>
            <a:off x="713232" y="3730752"/>
            <a:ext cx="475488" cy="475488"/>
          </a:xfrm>
          <a:prstGeom prst="ellipse">
            <a:avLst/>
          </a:prstGeom>
          <a:solidFill>
            <a:srgbClr val="FFC400"/>
          </a:solidFill>
          <a:ln w="12700">
            <a:solidFill>
              <a:srgbClr val="FFC400"/>
            </a:solidFill>
            <a:prstDash val="solid"/>
          </a:ln>
        </p:spPr>
      </p:sp>
      <p:pic>
        <p:nvPicPr>
          <p:cNvPr id="18" name="중지아이콘_4_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349" y="3844869"/>
            <a:ext cx="247254" cy="247254"/>
          </a:xfrm>
          <a:prstGeom prst="rect">
            <a:avLst/>
          </a:prstGeom>
        </p:spPr>
      </p:pic>
      <p:sp>
        <p:nvSpPr>
          <p:cNvPr id="19" name="중지문구_4"/>
          <p:cNvSpPr txBox="1"/>
          <p:nvPr/>
        </p:nvSpPr>
        <p:spPr>
          <a:xfrm>
            <a:off x="1371600" y="3639312"/>
            <a:ext cx="6035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912018"/>
                </a:solidFill>
              </a:rPr>
              <a:t>비상정지 스위치·덮개·연동장치가 고장 났을 때</a:t>
            </a:r>
            <a:endParaRPr lang="en-US" sz="1700" dirty="0"/>
          </a:p>
        </p:txBody>
      </p:sp>
      <p:sp>
        <p:nvSpPr>
          <p:cNvPr id="20" name="중지_5"/>
          <p:cNvSpPr/>
          <p:nvPr/>
        </p:nvSpPr>
        <p:spPr>
          <a:xfrm>
            <a:off x="548640" y="4425696"/>
            <a:ext cx="7040880" cy="658368"/>
          </a:xfrm>
          <a:prstGeom prst="roundRect">
            <a:avLst>
              <a:gd name="adj" fmla="val 16667"/>
            </a:avLst>
          </a:prstGeom>
          <a:solidFill>
            <a:srgbClr val="FEF3F2"/>
          </a:solidFill>
          <a:ln w="12700">
            <a:solidFill>
              <a:srgbClr val="FECDCA"/>
            </a:solidFill>
            <a:prstDash val="solid"/>
          </a:ln>
        </p:spPr>
      </p:sp>
      <p:sp>
        <p:nvSpPr>
          <p:cNvPr id="21" name="중지아이콘_5_dot"/>
          <p:cNvSpPr/>
          <p:nvPr/>
        </p:nvSpPr>
        <p:spPr>
          <a:xfrm>
            <a:off x="713232" y="4517136"/>
            <a:ext cx="475488" cy="475488"/>
          </a:xfrm>
          <a:prstGeom prst="ellipse">
            <a:avLst/>
          </a:prstGeom>
          <a:solidFill>
            <a:srgbClr val="FFC400"/>
          </a:solidFill>
          <a:ln w="12700">
            <a:solidFill>
              <a:srgbClr val="FFC400"/>
            </a:solidFill>
            <a:prstDash val="solid"/>
          </a:ln>
        </p:spPr>
      </p:sp>
      <p:pic>
        <p:nvPicPr>
          <p:cNvPr id="22" name="중지아이콘_5_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7349" y="4631253"/>
            <a:ext cx="247254" cy="247254"/>
          </a:xfrm>
          <a:prstGeom prst="rect">
            <a:avLst/>
          </a:prstGeom>
        </p:spPr>
      </p:pic>
      <p:sp>
        <p:nvSpPr>
          <p:cNvPr id="23" name="중지문구_5"/>
          <p:cNvSpPr txBox="1"/>
          <p:nvPr/>
        </p:nvSpPr>
        <p:spPr>
          <a:xfrm>
            <a:off x="1371600" y="4425696"/>
            <a:ext cx="6035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912018"/>
                </a:solidFill>
              </a:rPr>
              <a:t>확인자 없이 혼자 하게 될 때</a:t>
            </a:r>
            <a:endParaRPr lang="en-US" sz="1700" dirty="0"/>
          </a:p>
        </p:txBody>
      </p:sp>
      <p:sp>
        <p:nvSpPr>
          <p:cNvPr id="24" name="중지권카드"/>
          <p:cNvSpPr/>
          <p:nvPr/>
        </p:nvSpPr>
        <p:spPr>
          <a:xfrm>
            <a:off x="7955280" y="1280160"/>
            <a:ext cx="3687775" cy="3803904"/>
          </a:xfrm>
          <a:prstGeom prst="roundRect">
            <a:avLst>
              <a:gd name="adj" fmla="val 2975"/>
            </a:avLst>
          </a:prstGeom>
          <a:solidFill>
            <a:srgbClr val="0E1B2E"/>
          </a:solidFill>
          <a:ln w="12700">
            <a:solidFill>
              <a:srgbClr val="0E1B2E"/>
            </a:solidFill>
            <a:prstDash val="solid"/>
          </a:ln>
        </p:spPr>
      </p:sp>
      <p:sp>
        <p:nvSpPr>
          <p:cNvPr id="25" name="Text 18"/>
          <p:cNvSpPr txBox="1"/>
          <p:nvPr/>
        </p:nvSpPr>
        <p:spPr>
          <a:xfrm>
            <a:off x="8275320" y="1554480"/>
            <a:ext cx="3047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C400"/>
                </a:solidFill>
              </a:rPr>
              <a:t>멈춰도 됩니다</a:t>
            </a:r>
            <a:endParaRPr lang="en-US" sz="2200" dirty="0"/>
          </a:p>
        </p:txBody>
      </p:sp>
      <p:sp>
        <p:nvSpPr>
          <p:cNvPr id="26" name="Text 19"/>
          <p:cNvSpPr txBox="1"/>
          <p:nvPr/>
        </p:nvSpPr>
        <p:spPr>
          <a:xfrm>
            <a:off x="8275320" y="2148840"/>
            <a:ext cx="3047695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E4E7EC"/>
                </a:solidFill>
              </a:rPr>
              <a:t>산업재해가 발생할 급박한 위험이 있으면 근로자는 작업을 중지하고 대피할 수 있습니다.</a:t>
            </a:r>
            <a:endParaRPr lang="en-US" sz="1500" dirty="0"/>
          </a:p>
          <a:p>
            <a:pPr indent="0" marL="0">
              <a:buNone/>
            </a:pPr>
            <a:r>
              <a:rPr lang="en-US" sz="800" dirty="0">
                <a:solidFill>
                  <a:srgbClr val="E4E7EC"/>
                </a:solidFill>
              </a:rPr>
              <a:t> 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4E7EC"/>
                </a:solidFill>
              </a:rPr>
              <a:t>멈춘 뒤에는 바로 관리감독자에게 알리고, 관리감독자는 필요한 조치를 합니다.</a:t>
            </a:r>
            <a:endParaRPr lang="en-US" sz="1500" dirty="0"/>
          </a:p>
          <a:p>
            <a:pPr indent="0" marL="0">
              <a:buNone/>
            </a:pPr>
            <a:r>
              <a:rPr lang="en-US" sz="800" dirty="0">
                <a:solidFill>
                  <a:srgbClr val="E4E7EC"/>
                </a:solidFill>
              </a:rPr>
              <a:t> </a:t>
            </a:r>
            <a:endParaRPr lang="en-US" sz="1500" dirty="0"/>
          </a:p>
          <a:p>
            <a:pPr indent="0" marL="0">
              <a:buNone/>
            </a:pPr>
            <a:r>
              <a:rPr lang="en-US" sz="1200" dirty="0">
                <a:solidFill>
                  <a:srgbClr val="98A2B3"/>
                </a:solidFill>
              </a:rPr>
              <a:t>산업안전보건법 제52조(근로자의 작업중지)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73952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8A2B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47472"/>
            <a:ext cx="8778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작업이 끝나면 확인할 것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9631375" y="457200"/>
            <a:ext cx="2011680" cy="347472"/>
          </a:xfrm>
          <a:prstGeom prst="roundRect">
            <a:avLst>
              <a:gd name="adj" fmla="val 50000"/>
            </a:avLst>
          </a:prstGeom>
          <a:solidFill>
            <a:srgbClr val="F2F4F7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75467"/>
                </a:solidFill>
              </a:rPr>
              <a:t>7. 작업 후 확인</a:t>
            </a:r>
            <a:endParaRPr lang="en-US" sz="1200" dirty="0"/>
          </a:p>
        </p:txBody>
      </p:sp>
      <p:sp>
        <p:nvSpPr>
          <p:cNvPr id="4" name="작업후_1"/>
          <p:cNvSpPr/>
          <p:nvPr/>
        </p:nvSpPr>
        <p:spPr>
          <a:xfrm>
            <a:off x="548640" y="1371600"/>
            <a:ext cx="2567864" cy="3108960"/>
          </a:xfrm>
          <a:prstGeom prst="roundRect">
            <a:avLst>
              <a:gd name="adj" fmla="val 4273"/>
            </a:avLst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</p:sp>
      <p:sp>
        <p:nvSpPr>
          <p:cNvPr id="5" name="작업후아이콘_1_dot"/>
          <p:cNvSpPr/>
          <p:nvPr/>
        </p:nvSpPr>
        <p:spPr>
          <a:xfrm>
            <a:off x="822960" y="1691640"/>
            <a:ext cx="658368" cy="658368"/>
          </a:xfrm>
          <a:prstGeom prst="ellipse">
            <a:avLst/>
          </a:prstGeom>
          <a:solidFill>
            <a:srgbClr val="FFC400"/>
          </a:solidFill>
          <a:ln w="12700">
            <a:solidFill>
              <a:srgbClr val="FFC400"/>
            </a:solidFill>
            <a:prstDash val="solid"/>
          </a:ln>
        </p:spPr>
      </p:sp>
      <p:pic>
        <p:nvPicPr>
          <p:cNvPr id="6" name="작업후아이콘_1_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968" y="1849648"/>
            <a:ext cx="342351" cy="342351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822960" y="2560320"/>
            <a:ext cx="20192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공구·자재 회수</a:t>
            </a:r>
            <a:endParaRPr lang="en-US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3063240"/>
            <a:ext cx="2019224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467"/>
                </a:solidFill>
              </a:rPr>
              <a:t>가져간 공구 수량을 세어 벨트 위에 남은 것이 없는지 확인</a:t>
            </a:r>
            <a:endParaRPr lang="en-US" sz="1400" dirty="0"/>
          </a:p>
        </p:txBody>
      </p:sp>
      <p:sp>
        <p:nvSpPr>
          <p:cNvPr id="9" name="작업후_2"/>
          <p:cNvSpPr/>
          <p:nvPr/>
        </p:nvSpPr>
        <p:spPr>
          <a:xfrm>
            <a:off x="3390824" y="1371600"/>
            <a:ext cx="2567864" cy="3108960"/>
          </a:xfrm>
          <a:prstGeom prst="roundRect">
            <a:avLst>
              <a:gd name="adj" fmla="val 4273"/>
            </a:avLst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</p:sp>
      <p:sp>
        <p:nvSpPr>
          <p:cNvPr id="10" name="작업후아이콘_2_dot"/>
          <p:cNvSpPr/>
          <p:nvPr/>
        </p:nvSpPr>
        <p:spPr>
          <a:xfrm>
            <a:off x="3665144" y="1691640"/>
            <a:ext cx="658368" cy="658368"/>
          </a:xfrm>
          <a:prstGeom prst="ellipse">
            <a:avLst/>
          </a:prstGeom>
          <a:solidFill>
            <a:srgbClr val="FFC400"/>
          </a:solidFill>
          <a:ln w="12700">
            <a:solidFill>
              <a:srgbClr val="FFC400"/>
            </a:solidFill>
            <a:prstDash val="solid"/>
          </a:ln>
        </p:spPr>
      </p:sp>
      <p:pic>
        <p:nvPicPr>
          <p:cNvPr id="11" name="작업후아이콘_2_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3152" y="1849648"/>
            <a:ext cx="342351" cy="342351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3665144" y="2560320"/>
            <a:ext cx="20192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덮개·방호장치 복구</a:t>
            </a:r>
            <a:endParaRPr lang="en-US" sz="1800" dirty="0"/>
          </a:p>
        </p:txBody>
      </p:sp>
      <p:sp>
        <p:nvSpPr>
          <p:cNvPr id="13" name="Text 9"/>
          <p:cNvSpPr txBox="1"/>
          <p:nvPr/>
        </p:nvSpPr>
        <p:spPr>
          <a:xfrm>
            <a:off x="3665144" y="3063240"/>
            <a:ext cx="2019224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467"/>
                </a:solidFill>
              </a:rPr>
              <a:t>덮개·연동장치를 원래대로 체결한 뒤에만 잠금 해제</a:t>
            </a:r>
            <a:endParaRPr lang="en-US" sz="1400" dirty="0"/>
          </a:p>
        </p:txBody>
      </p:sp>
      <p:sp>
        <p:nvSpPr>
          <p:cNvPr id="14" name="작업후_3"/>
          <p:cNvSpPr/>
          <p:nvPr/>
        </p:nvSpPr>
        <p:spPr>
          <a:xfrm>
            <a:off x="6233008" y="1371600"/>
            <a:ext cx="2567864" cy="3108960"/>
          </a:xfrm>
          <a:prstGeom prst="roundRect">
            <a:avLst>
              <a:gd name="adj" fmla="val 4273"/>
            </a:avLst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</p:sp>
      <p:sp>
        <p:nvSpPr>
          <p:cNvPr id="15" name="작업후아이콘_3_dot"/>
          <p:cNvSpPr/>
          <p:nvPr/>
        </p:nvSpPr>
        <p:spPr>
          <a:xfrm>
            <a:off x="6507328" y="1691640"/>
            <a:ext cx="658368" cy="658368"/>
          </a:xfrm>
          <a:prstGeom prst="ellipse">
            <a:avLst/>
          </a:prstGeom>
          <a:solidFill>
            <a:srgbClr val="079455"/>
          </a:solidFill>
          <a:ln w="12700">
            <a:solidFill>
              <a:srgbClr val="079455"/>
            </a:solidFill>
            <a:prstDash val="solid"/>
          </a:ln>
        </p:spPr>
      </p:sp>
      <p:pic>
        <p:nvPicPr>
          <p:cNvPr id="16" name="작업후아이콘_3_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5336" y="1849648"/>
            <a:ext cx="342351" cy="342351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6507328" y="2560320"/>
            <a:ext cx="20192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정리정돈</a:t>
            </a:r>
            <a:endParaRPr lang="en-US" sz="1800" dirty="0"/>
          </a:p>
        </p:txBody>
      </p:sp>
      <p:sp>
        <p:nvSpPr>
          <p:cNvPr id="18" name="Text 13"/>
          <p:cNvSpPr txBox="1"/>
          <p:nvPr/>
        </p:nvSpPr>
        <p:spPr>
          <a:xfrm>
            <a:off x="6507328" y="3063240"/>
            <a:ext cx="2019224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467"/>
                </a:solidFill>
              </a:rPr>
              <a:t>물기·이물 제거, 통로 확보</a:t>
            </a:r>
            <a:endParaRPr lang="en-US" sz="1400" dirty="0"/>
          </a:p>
        </p:txBody>
      </p:sp>
      <p:sp>
        <p:nvSpPr>
          <p:cNvPr id="19" name="작업후_4"/>
          <p:cNvSpPr/>
          <p:nvPr/>
        </p:nvSpPr>
        <p:spPr>
          <a:xfrm>
            <a:off x="9075191" y="1371600"/>
            <a:ext cx="2567864" cy="3108960"/>
          </a:xfrm>
          <a:prstGeom prst="roundRect">
            <a:avLst>
              <a:gd name="adj" fmla="val 4273"/>
            </a:avLst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</p:sp>
      <p:sp>
        <p:nvSpPr>
          <p:cNvPr id="20" name="작업후아이콘_4_dot"/>
          <p:cNvSpPr/>
          <p:nvPr/>
        </p:nvSpPr>
        <p:spPr>
          <a:xfrm>
            <a:off x="9349511" y="1691640"/>
            <a:ext cx="658368" cy="658368"/>
          </a:xfrm>
          <a:prstGeom prst="ellipse">
            <a:avLst/>
          </a:prstGeom>
          <a:solidFill>
            <a:srgbClr val="FFC400"/>
          </a:solidFill>
          <a:ln w="12700">
            <a:solidFill>
              <a:srgbClr val="FFC400"/>
            </a:solidFill>
            <a:prstDash val="solid"/>
          </a:ln>
        </p:spPr>
      </p:sp>
      <p:pic>
        <p:nvPicPr>
          <p:cNvPr id="21" name="작업후아이콘_4_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7520" y="1849648"/>
            <a:ext cx="342351" cy="342351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9349511" y="2560320"/>
            <a:ext cx="20192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이상 보고</a:t>
            </a:r>
            <a:endParaRPr lang="en-US" sz="1800" dirty="0"/>
          </a:p>
        </p:txBody>
      </p:sp>
      <p:sp>
        <p:nvSpPr>
          <p:cNvPr id="23" name="Text 17"/>
          <p:cNvSpPr txBox="1"/>
          <p:nvPr/>
        </p:nvSpPr>
        <p:spPr>
          <a:xfrm>
            <a:off x="9349511" y="3063240"/>
            <a:ext cx="2019224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475467"/>
                </a:solidFill>
              </a:rPr>
              <a:t>청소 중 발견한 설비 이상·불편 사항을 관리감독자에게 보고</a:t>
            </a:r>
            <a:endParaRPr lang="en-US" sz="1400" dirty="0"/>
          </a:p>
        </p:txBody>
      </p:sp>
      <p:sp>
        <p:nvSpPr>
          <p:cNvPr id="24" name="관찰안내"/>
          <p:cNvSpPr/>
          <p:nvPr/>
        </p:nvSpPr>
        <p:spPr>
          <a:xfrm>
            <a:off x="548640" y="4800600"/>
            <a:ext cx="11094415" cy="1051560"/>
          </a:xfrm>
          <a:prstGeom prst="roundRect">
            <a:avLst>
              <a:gd name="adj" fmla="val 10435"/>
            </a:avLst>
          </a:prstGeom>
          <a:solidFill>
            <a:srgbClr val="FFF6D6"/>
          </a:solidFill>
          <a:ln w="12700">
            <a:solidFill>
              <a:srgbClr val="FFF6D6"/>
            </a:solidFill>
            <a:prstDash val="solid"/>
          </a:ln>
        </p:spPr>
      </p:sp>
      <p:sp>
        <p:nvSpPr>
          <p:cNvPr id="25" name="Text 19"/>
          <p:cNvSpPr txBox="1"/>
          <p:nvPr/>
        </p:nvSpPr>
        <p:spPr>
          <a:xfrm>
            <a:off x="822960" y="4846320"/>
            <a:ext cx="1054577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관리감독자는  </a:t>
            </a:r>
            <a:pPr indent="0" marL="0">
              <a:buNone/>
            </a:pPr>
            <a:r>
              <a:rPr lang="en-US" sz="1400" dirty="0">
                <a:solidFill>
                  <a:srgbClr val="475467"/>
                </a:solidFill>
              </a:rPr>
              <a:t>작업하는 모습을 가끔 직접 보고 절차서의 '현장 관찰·검토 기록'에 남깁니다. 절차와 실제가 다르면 절차가 현실적인지 먼저 보고, 고친 내용은 다시 교육합니다.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73952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8A2B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47472"/>
            <a:ext cx="8778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이상·비상 시 이렇게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9631375" y="457200"/>
            <a:ext cx="2011680" cy="347472"/>
          </a:xfrm>
          <a:prstGeom prst="roundRect">
            <a:avLst>
              <a:gd name="adj" fmla="val 50000"/>
            </a:avLst>
          </a:prstGeom>
          <a:solidFill>
            <a:srgbClr val="F2F4F7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75467"/>
                </a:solidFill>
              </a:rPr>
              <a:t>8. 비상 조치</a:t>
            </a:r>
            <a:endParaRPr lang="en-US" sz="1200" dirty="0"/>
          </a:p>
        </p:txBody>
      </p:sp>
      <p:sp>
        <p:nvSpPr>
          <p:cNvPr id="4" name="비상_1"/>
          <p:cNvSpPr/>
          <p:nvPr/>
        </p:nvSpPr>
        <p:spPr>
          <a:xfrm>
            <a:off x="548640" y="1554480"/>
            <a:ext cx="2377440" cy="3200400"/>
          </a:xfrm>
          <a:prstGeom prst="roundRect">
            <a:avLst>
              <a:gd name="adj" fmla="val 4615"/>
            </a:avLst>
          </a:prstGeom>
          <a:solidFill>
            <a:srgbClr val="FEF3F2"/>
          </a:solidFill>
          <a:ln w="12700">
            <a:solidFill>
              <a:srgbClr val="FECDCA"/>
            </a:solidFill>
            <a:prstDash val="solid"/>
          </a:ln>
        </p:spPr>
      </p:sp>
      <p:sp>
        <p:nvSpPr>
          <p:cNvPr id="5" name="비상아이콘_1_dot"/>
          <p:cNvSpPr/>
          <p:nvPr/>
        </p:nvSpPr>
        <p:spPr>
          <a:xfrm>
            <a:off x="1280160" y="1874520"/>
            <a:ext cx="914400" cy="914400"/>
          </a:xfrm>
          <a:prstGeom prst="ellipse">
            <a:avLst/>
          </a:prstGeom>
          <a:solidFill>
            <a:srgbClr val="D92D20"/>
          </a:solidFill>
          <a:ln w="12700">
            <a:solidFill>
              <a:srgbClr val="D92D20"/>
            </a:solidFill>
            <a:prstDash val="solid"/>
          </a:ln>
        </p:spPr>
      </p:sp>
      <p:pic>
        <p:nvPicPr>
          <p:cNvPr id="6" name="비상아이콘_1_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99616" y="2093976"/>
            <a:ext cx="475488" cy="475488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685800" y="2971800"/>
            <a:ext cx="2103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멈춘다</a:t>
            </a:r>
            <a:endParaRPr lang="en-US" sz="2200" dirty="0"/>
          </a:p>
        </p:txBody>
      </p:sp>
      <p:sp>
        <p:nvSpPr>
          <p:cNvPr id="8" name="비상설명_1"/>
          <p:cNvSpPr txBox="1"/>
          <p:nvPr/>
        </p:nvSpPr>
        <p:spPr>
          <a:xfrm>
            <a:off x="685800" y="3566160"/>
            <a:ext cx="2103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50" dirty="0">
                <a:solidFill>
                  <a:srgbClr val="475467"/>
                </a:solidFill>
              </a:rPr>
              <a:t>가장 가까운 비상정지 스위치</a:t>
            </a:r>
            <a:endParaRPr lang="en-US" sz="1350" dirty="0"/>
          </a:p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4741" y="3017520"/>
            <a:ext cx="310896" cy="310896"/>
          </a:xfrm>
          <a:prstGeom prst="rect">
            <a:avLst/>
          </a:prstGeom>
        </p:spPr>
      </p:pic>
      <p:sp>
        <p:nvSpPr>
          <p:cNvPr id="10" name="비상_2"/>
          <p:cNvSpPr/>
          <p:nvPr/>
        </p:nvSpPr>
        <p:spPr>
          <a:xfrm>
            <a:off x="3454298" y="1554480"/>
            <a:ext cx="2377440" cy="3200400"/>
          </a:xfrm>
          <a:prstGeom prst="roundRect">
            <a:avLst>
              <a:gd name="adj" fmla="val 4615"/>
            </a:avLst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</p:sp>
      <p:sp>
        <p:nvSpPr>
          <p:cNvPr id="11" name="비상아이콘_2_dot"/>
          <p:cNvSpPr/>
          <p:nvPr/>
        </p:nvSpPr>
        <p:spPr>
          <a:xfrm>
            <a:off x="4185818" y="1874520"/>
            <a:ext cx="914400" cy="914400"/>
          </a:xfrm>
          <a:prstGeom prst="ellipse">
            <a:avLst/>
          </a:prstGeom>
          <a:solidFill>
            <a:srgbClr val="FFC400"/>
          </a:solidFill>
          <a:ln w="12700">
            <a:solidFill>
              <a:srgbClr val="FFC400"/>
            </a:solidFill>
            <a:prstDash val="solid"/>
          </a:ln>
        </p:spPr>
      </p:sp>
      <p:pic>
        <p:nvPicPr>
          <p:cNvPr id="12" name="비상아이콘_2_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5274" y="2093976"/>
            <a:ext cx="475488" cy="475488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3591458" y="2971800"/>
            <a:ext cx="2103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알린다</a:t>
            </a:r>
            <a:endParaRPr lang="en-US" sz="2200" dirty="0"/>
          </a:p>
        </p:txBody>
      </p:sp>
      <p:sp>
        <p:nvSpPr>
          <p:cNvPr id="14" name="비상설명_2"/>
          <p:cNvSpPr txBox="1"/>
          <p:nvPr/>
        </p:nvSpPr>
        <p:spPr>
          <a:xfrm>
            <a:off x="3591458" y="3566160"/>
            <a:ext cx="2103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50" dirty="0">
                <a:solidFill>
                  <a:srgbClr val="475467"/>
                </a:solidFill>
              </a:rPr>
              <a:t>큰 소리로 주변에 알림</a:t>
            </a:r>
            <a:endParaRPr lang="en-US" sz="1350" dirty="0"/>
          </a:p>
        </p:txBody>
      </p:sp>
      <p:pic>
        <p:nvPicPr>
          <p:cNvPr id="1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0400" y="3017520"/>
            <a:ext cx="310896" cy="310896"/>
          </a:xfrm>
          <a:prstGeom prst="rect">
            <a:avLst/>
          </a:prstGeom>
        </p:spPr>
      </p:pic>
      <p:sp>
        <p:nvSpPr>
          <p:cNvPr id="16" name="비상_3"/>
          <p:cNvSpPr/>
          <p:nvPr/>
        </p:nvSpPr>
        <p:spPr>
          <a:xfrm>
            <a:off x="6359957" y="1554480"/>
            <a:ext cx="2377440" cy="3200400"/>
          </a:xfrm>
          <a:prstGeom prst="roundRect">
            <a:avLst>
              <a:gd name="adj" fmla="val 4615"/>
            </a:avLst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</p:sp>
      <p:sp>
        <p:nvSpPr>
          <p:cNvPr id="17" name="비상아이콘_3_dot"/>
          <p:cNvSpPr/>
          <p:nvPr/>
        </p:nvSpPr>
        <p:spPr>
          <a:xfrm>
            <a:off x="7091477" y="1874520"/>
            <a:ext cx="914400" cy="914400"/>
          </a:xfrm>
          <a:prstGeom prst="ellipse">
            <a:avLst/>
          </a:prstGeom>
          <a:solidFill>
            <a:srgbClr val="FFC400"/>
          </a:solidFill>
          <a:ln w="12700">
            <a:solidFill>
              <a:srgbClr val="FFC400"/>
            </a:solidFill>
            <a:prstDash val="solid"/>
          </a:ln>
        </p:spPr>
      </p:sp>
      <p:pic>
        <p:nvPicPr>
          <p:cNvPr id="18" name="비상아이콘_3_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0933" y="2093976"/>
            <a:ext cx="475488" cy="475488"/>
          </a:xfrm>
          <a:prstGeom prst="rect">
            <a:avLst/>
          </a:prstGeom>
        </p:spPr>
      </p:pic>
      <p:sp>
        <p:nvSpPr>
          <p:cNvPr id="19" name="Text 12"/>
          <p:cNvSpPr txBox="1"/>
          <p:nvPr/>
        </p:nvSpPr>
        <p:spPr>
          <a:xfrm>
            <a:off x="6497117" y="2971800"/>
            <a:ext cx="2103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보고한다</a:t>
            </a:r>
            <a:endParaRPr lang="en-US" sz="2200" dirty="0"/>
          </a:p>
        </p:txBody>
      </p:sp>
      <p:sp>
        <p:nvSpPr>
          <p:cNvPr id="20" name="비상설명_3"/>
          <p:cNvSpPr txBox="1"/>
          <p:nvPr/>
        </p:nvSpPr>
        <p:spPr>
          <a:xfrm>
            <a:off x="6497117" y="3566160"/>
            <a:ext cx="2103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50" dirty="0">
                <a:solidFill>
                  <a:srgbClr val="475467"/>
                </a:solidFill>
              </a:rPr>
              <a:t>관리감독자 · 사내 비상연락</a:t>
            </a:r>
            <a:endParaRPr lang="en-US" sz="1350" dirty="0"/>
          </a:p>
          <a:p>
            <a:pPr algn="ctr" indent="0" marL="0">
              <a:buNone/>
            </a:pPr>
            <a:r>
              <a:rPr lang="en-US" sz="1350" dirty="0">
                <a:solidFill>
                  <a:srgbClr val="475467"/>
                </a:solidFill>
              </a:rPr>
              <a:t>내선 ○○○</a:t>
            </a:r>
            <a:endParaRPr lang="en-US" sz="1350" dirty="0"/>
          </a:p>
        </p:txBody>
      </p:sp>
      <p:pic>
        <p:nvPicPr>
          <p:cNvPr id="2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6058" y="3017520"/>
            <a:ext cx="310896" cy="310896"/>
          </a:xfrm>
          <a:prstGeom prst="rect">
            <a:avLst/>
          </a:prstGeom>
        </p:spPr>
      </p:pic>
      <p:sp>
        <p:nvSpPr>
          <p:cNvPr id="22" name="비상_4"/>
          <p:cNvSpPr/>
          <p:nvPr/>
        </p:nvSpPr>
        <p:spPr>
          <a:xfrm>
            <a:off x="9265615" y="1554480"/>
            <a:ext cx="2377440" cy="3200400"/>
          </a:xfrm>
          <a:prstGeom prst="roundRect">
            <a:avLst>
              <a:gd name="adj" fmla="val 4615"/>
            </a:avLst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</p:sp>
      <p:sp>
        <p:nvSpPr>
          <p:cNvPr id="23" name="비상아이콘_4_dot"/>
          <p:cNvSpPr/>
          <p:nvPr/>
        </p:nvSpPr>
        <p:spPr>
          <a:xfrm>
            <a:off x="9997135" y="1874520"/>
            <a:ext cx="914400" cy="914400"/>
          </a:xfrm>
          <a:prstGeom prst="ellipse">
            <a:avLst/>
          </a:prstGeom>
          <a:solidFill>
            <a:srgbClr val="FFC400"/>
          </a:solidFill>
          <a:ln w="12700">
            <a:solidFill>
              <a:srgbClr val="FFC400"/>
            </a:solidFill>
            <a:prstDash val="solid"/>
          </a:ln>
        </p:spPr>
      </p:sp>
      <p:pic>
        <p:nvPicPr>
          <p:cNvPr id="24" name="비상아이콘_4_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16591" y="2093976"/>
            <a:ext cx="475488" cy="475488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9402775" y="2971800"/>
            <a:ext cx="2103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119</a:t>
            </a:r>
            <a:endParaRPr lang="en-US" sz="2200" dirty="0"/>
          </a:p>
        </p:txBody>
      </p:sp>
      <p:sp>
        <p:nvSpPr>
          <p:cNvPr id="26" name="비상설명_4"/>
          <p:cNvSpPr txBox="1"/>
          <p:nvPr/>
        </p:nvSpPr>
        <p:spPr>
          <a:xfrm>
            <a:off x="9402775" y="3566160"/>
            <a:ext cx="2103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50" dirty="0">
                <a:solidFill>
                  <a:srgbClr val="475467"/>
                </a:solidFill>
              </a:rPr>
              <a:t>부상자는 무리하게 빼내지 말고</a:t>
            </a:r>
            <a:endParaRPr lang="en-US" sz="1350" dirty="0"/>
          </a:p>
          <a:p>
            <a:pPr algn="ctr" indent="0" marL="0">
              <a:buNone/>
            </a:pPr>
            <a:r>
              <a:rPr lang="en-US" sz="1350" dirty="0">
                <a:solidFill>
                  <a:srgbClr val="475467"/>
                </a:solidFill>
              </a:rPr>
              <a:t>119 지시에 따름</a:t>
            </a:r>
            <a:endParaRPr lang="en-US" sz="1350" dirty="0"/>
          </a:p>
        </p:txBody>
      </p:sp>
      <p:sp>
        <p:nvSpPr>
          <p:cNvPr id="27" name="비상위치"/>
          <p:cNvSpPr/>
          <p:nvPr/>
        </p:nvSpPr>
        <p:spPr>
          <a:xfrm>
            <a:off x="548640" y="5120640"/>
            <a:ext cx="11094415" cy="777240"/>
          </a:xfrm>
          <a:prstGeom prst="roundRect">
            <a:avLst>
              <a:gd name="adj" fmla="val 14118"/>
            </a:avLst>
          </a:prstGeom>
          <a:solidFill>
            <a:srgbClr val="FFF6D6"/>
          </a:solidFill>
          <a:ln w="12700">
            <a:solidFill>
              <a:srgbClr val="FFF6D6"/>
            </a:solidFill>
            <a:prstDash val="solid"/>
          </a:ln>
        </p:spPr>
      </p:sp>
      <p:sp>
        <p:nvSpPr>
          <p:cNvPr id="28" name="비상정지위치"/>
          <p:cNvSpPr txBox="1"/>
          <p:nvPr/>
        </p:nvSpPr>
        <p:spPr>
          <a:xfrm>
            <a:off x="822960" y="5166360"/>
            <a:ext cx="105457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2"/>
                </a:solidFill>
              </a:rPr>
              <a:t>비상정지 스위치 위치  </a:t>
            </a:r>
            <a:pPr indent="0" marL="0">
              <a:buNone/>
            </a:pPr>
            <a:r>
              <a:rPr lang="en-US" sz="1400" i="1" dirty="0">
                <a:solidFill>
                  <a:srgbClr val="98A2B3"/>
                </a:solidFill>
              </a:rPr>
              <a:t>예: 컨베이어 양 끝단·중간 조작반 3곳 — 사업장 위치로 바꿔 쓰세요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73952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8A2B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47472"/>
            <a:ext cx="8778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이해도 확인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9631375" y="457200"/>
            <a:ext cx="2011680" cy="347472"/>
          </a:xfrm>
          <a:prstGeom prst="roundRect">
            <a:avLst>
              <a:gd name="adj" fmla="val 50000"/>
            </a:avLst>
          </a:prstGeom>
          <a:solidFill>
            <a:srgbClr val="F2F4F7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475467"/>
                </a:solidFill>
              </a:rPr>
              <a:t>9. 확인 질문</a:t>
            </a:r>
            <a:endParaRPr lang="en-US" sz="1200" dirty="0"/>
          </a:p>
        </p:txBody>
      </p:sp>
      <p:sp>
        <p:nvSpPr>
          <p:cNvPr id="4" name="질문_1"/>
          <p:cNvSpPr/>
          <p:nvPr/>
        </p:nvSpPr>
        <p:spPr>
          <a:xfrm>
            <a:off x="548640" y="1371600"/>
            <a:ext cx="11094415" cy="1097280"/>
          </a:xfrm>
          <a:prstGeom prst="roundRect">
            <a:avLst>
              <a:gd name="adj" fmla="val 10000"/>
            </a:avLst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618488"/>
            <a:ext cx="822960" cy="603504"/>
          </a:xfrm>
          <a:prstGeom prst="roundRect">
            <a:avLst>
              <a:gd name="adj" fmla="val 18182"/>
            </a:avLst>
          </a:prstGeom>
          <a:solidFill>
            <a:srgbClr val="FFC40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E1B2E"/>
                </a:solidFill>
              </a:rPr>
              <a:t>Q1</a:t>
            </a:r>
            <a:endParaRPr lang="en-US" sz="2200" dirty="0"/>
          </a:p>
        </p:txBody>
      </p:sp>
      <p:sp>
        <p:nvSpPr>
          <p:cNvPr id="6" name="질문문구_1"/>
          <p:cNvSpPr txBox="1"/>
          <p:nvPr/>
        </p:nvSpPr>
        <p:spPr>
          <a:xfrm>
            <a:off x="1874520" y="1371600"/>
            <a:ext cx="725393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2939"/>
                </a:solidFill>
              </a:rPr>
              <a:t>청소 전에 차단기에 무엇을 해야 하나요?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8991295" y="1371600"/>
            <a:ext cx="23774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98A2B3"/>
                </a:solidFill>
              </a:rPr>
              <a:t>답: ____________</a:t>
            </a:r>
            <a:endParaRPr lang="en-US" sz="1500" dirty="0"/>
          </a:p>
        </p:txBody>
      </p:sp>
      <p:sp>
        <p:nvSpPr>
          <p:cNvPr id="8" name="질문_2"/>
          <p:cNvSpPr/>
          <p:nvPr/>
        </p:nvSpPr>
        <p:spPr>
          <a:xfrm>
            <a:off x="548640" y="2697480"/>
            <a:ext cx="11094415" cy="1097280"/>
          </a:xfrm>
          <a:prstGeom prst="roundRect">
            <a:avLst>
              <a:gd name="adj" fmla="val 10000"/>
            </a:avLst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2944368"/>
            <a:ext cx="822960" cy="603504"/>
          </a:xfrm>
          <a:prstGeom prst="roundRect">
            <a:avLst>
              <a:gd name="adj" fmla="val 18182"/>
            </a:avLst>
          </a:prstGeom>
          <a:solidFill>
            <a:srgbClr val="FFC40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E1B2E"/>
                </a:solidFill>
              </a:rPr>
              <a:t>Q2</a:t>
            </a:r>
            <a:endParaRPr lang="en-US" sz="2200" dirty="0"/>
          </a:p>
        </p:txBody>
      </p:sp>
      <p:sp>
        <p:nvSpPr>
          <p:cNvPr id="10" name="질문문구_2"/>
          <p:cNvSpPr txBox="1"/>
          <p:nvPr/>
        </p:nvSpPr>
        <p:spPr>
          <a:xfrm>
            <a:off x="1874520" y="2697480"/>
            <a:ext cx="725393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2939"/>
                </a:solidFill>
              </a:rPr>
              <a:t>잠금은 누가 풀 수 있나요?</a:t>
            </a:r>
            <a:endParaRPr lang="en-US" sz="2000" dirty="0"/>
          </a:p>
        </p:txBody>
      </p:sp>
      <p:sp>
        <p:nvSpPr>
          <p:cNvPr id="11" name="Text 9"/>
          <p:cNvSpPr txBox="1"/>
          <p:nvPr/>
        </p:nvSpPr>
        <p:spPr>
          <a:xfrm>
            <a:off x="8991295" y="2697480"/>
            <a:ext cx="23774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98A2B3"/>
                </a:solidFill>
              </a:rPr>
              <a:t>답: ____________</a:t>
            </a:r>
            <a:endParaRPr lang="en-US" sz="1500" dirty="0"/>
          </a:p>
        </p:txBody>
      </p:sp>
      <p:sp>
        <p:nvSpPr>
          <p:cNvPr id="12" name="질문_3"/>
          <p:cNvSpPr/>
          <p:nvPr/>
        </p:nvSpPr>
        <p:spPr>
          <a:xfrm>
            <a:off x="548640" y="4023360"/>
            <a:ext cx="11094415" cy="1097280"/>
          </a:xfrm>
          <a:prstGeom prst="roundRect">
            <a:avLst>
              <a:gd name="adj" fmla="val 10000"/>
            </a:avLst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270248"/>
            <a:ext cx="822960" cy="603504"/>
          </a:xfrm>
          <a:prstGeom prst="roundRect">
            <a:avLst>
              <a:gd name="adj" fmla="val 18182"/>
            </a:avLst>
          </a:prstGeom>
          <a:solidFill>
            <a:srgbClr val="FFC40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E1B2E"/>
                </a:solidFill>
              </a:rPr>
              <a:t>Q3</a:t>
            </a:r>
            <a:endParaRPr lang="en-US" sz="2200" dirty="0"/>
          </a:p>
        </p:txBody>
      </p:sp>
      <p:sp>
        <p:nvSpPr>
          <p:cNvPr id="14" name="질문문구_3"/>
          <p:cNvSpPr txBox="1"/>
          <p:nvPr/>
        </p:nvSpPr>
        <p:spPr>
          <a:xfrm>
            <a:off x="1874520" y="4023360"/>
            <a:ext cx="725393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2939"/>
                </a:solidFill>
              </a:rPr>
              <a:t>작업 중 끼임이 생기면 가장 먼저 무엇을 하나요?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8991295" y="4023360"/>
            <a:ext cx="23774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dirty="0">
                <a:solidFill>
                  <a:srgbClr val="98A2B3"/>
                </a:solidFill>
              </a:rPr>
              <a:t>답: ____________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73952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8A2B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47472"/>
            <a:ext cx="8778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교육 확인과 이 자료 고쳐 쓰는 법</a:t>
            </a:r>
            <a:endParaRPr lang="en-US" sz="2600" dirty="0"/>
          </a:p>
        </p:txBody>
      </p:sp>
      <p:sp>
        <p:nvSpPr>
          <p:cNvPr id="3" name="방법_1"/>
          <p:cNvSpPr/>
          <p:nvPr/>
        </p:nvSpPr>
        <p:spPr>
          <a:xfrm>
            <a:off x="548640" y="1325880"/>
            <a:ext cx="2567864" cy="3429000"/>
          </a:xfrm>
          <a:prstGeom prst="roundRect">
            <a:avLst>
              <a:gd name="adj" fmla="val 4273"/>
            </a:avLst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</p:sp>
      <p:sp>
        <p:nvSpPr>
          <p:cNvPr id="4" name="방법아이콘_1_dot"/>
          <p:cNvSpPr/>
          <p:nvPr/>
        </p:nvSpPr>
        <p:spPr>
          <a:xfrm>
            <a:off x="822960" y="1645920"/>
            <a:ext cx="640080" cy="640080"/>
          </a:xfrm>
          <a:prstGeom prst="ellipse">
            <a:avLst/>
          </a:prstGeom>
          <a:solidFill>
            <a:srgbClr val="FFC400"/>
          </a:solidFill>
          <a:ln w="12700">
            <a:solidFill>
              <a:srgbClr val="FFC400"/>
            </a:solidFill>
            <a:prstDash val="solid"/>
          </a:ln>
        </p:spPr>
      </p:sp>
      <p:pic>
        <p:nvPicPr>
          <p:cNvPr id="5" name="방법아이콘_1_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6579" y="1799539"/>
            <a:ext cx="332842" cy="332842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2247824" y="1673352"/>
            <a:ext cx="594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200" b="1" dirty="0">
                <a:solidFill>
                  <a:srgbClr val="D0D5DD"/>
                </a:solidFill>
              </a:rPr>
              <a:t>01</a:t>
            </a:r>
            <a:endParaRPr lang="en-US" sz="2200" dirty="0"/>
          </a:p>
        </p:txBody>
      </p:sp>
      <p:sp>
        <p:nvSpPr>
          <p:cNvPr id="7" name="Text 4"/>
          <p:cNvSpPr txBox="1"/>
          <p:nvPr/>
        </p:nvSpPr>
        <p:spPr>
          <a:xfrm>
            <a:off x="822960" y="2514600"/>
            <a:ext cx="20192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교육 확인 서명</a:t>
            </a:r>
            <a:endParaRPr lang="en-US" sz="1700" dirty="0"/>
          </a:p>
        </p:txBody>
      </p:sp>
      <p:sp>
        <p:nvSpPr>
          <p:cNvPr id="8" name="Text 5"/>
          <p:cNvSpPr txBox="1"/>
          <p:nvPr/>
        </p:nvSpPr>
        <p:spPr>
          <a:xfrm>
            <a:off x="822960" y="3017520"/>
            <a:ext cx="2019224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75467"/>
                </a:solidFill>
              </a:rPr>
              <a:t>교육이 끝나면 이해도 질문 결과와 참석자 서명을 남깁니다. SafePlum 표준안전작업절차서 작성기나 엑셀 양식의 '교육 확인 서명부'를 쓰세요.</a:t>
            </a:r>
            <a:endParaRPr lang="en-US" sz="1300" dirty="0"/>
          </a:p>
        </p:txBody>
      </p:sp>
      <p:sp>
        <p:nvSpPr>
          <p:cNvPr id="9" name="방법_2"/>
          <p:cNvSpPr/>
          <p:nvPr/>
        </p:nvSpPr>
        <p:spPr>
          <a:xfrm>
            <a:off x="3390824" y="1325880"/>
            <a:ext cx="2567864" cy="3429000"/>
          </a:xfrm>
          <a:prstGeom prst="roundRect">
            <a:avLst>
              <a:gd name="adj" fmla="val 4273"/>
            </a:avLst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</p:sp>
      <p:sp>
        <p:nvSpPr>
          <p:cNvPr id="10" name="방법아이콘_2_dot"/>
          <p:cNvSpPr/>
          <p:nvPr/>
        </p:nvSpPr>
        <p:spPr>
          <a:xfrm>
            <a:off x="3665144" y="1645920"/>
            <a:ext cx="640080" cy="640080"/>
          </a:xfrm>
          <a:prstGeom prst="ellipse">
            <a:avLst/>
          </a:prstGeom>
          <a:solidFill>
            <a:srgbClr val="FFC400"/>
          </a:solidFill>
          <a:ln w="12700">
            <a:solidFill>
              <a:srgbClr val="FFC400"/>
            </a:solidFill>
            <a:prstDash val="solid"/>
          </a:ln>
        </p:spPr>
      </p:sp>
      <p:pic>
        <p:nvPicPr>
          <p:cNvPr id="11" name="방법아이콘_2_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8763" y="1799539"/>
            <a:ext cx="332842" cy="332842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5090008" y="1673352"/>
            <a:ext cx="594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200" b="1" dirty="0">
                <a:solidFill>
                  <a:srgbClr val="D0D5DD"/>
                </a:solidFill>
              </a:rPr>
              <a:t>02</a:t>
            </a:r>
            <a:endParaRPr lang="en-US" sz="2200" dirty="0"/>
          </a:p>
        </p:txBody>
      </p:sp>
      <p:sp>
        <p:nvSpPr>
          <p:cNvPr id="13" name="Text 9"/>
          <p:cNvSpPr txBox="1"/>
          <p:nvPr/>
        </p:nvSpPr>
        <p:spPr>
          <a:xfrm>
            <a:off x="3665144" y="2514600"/>
            <a:ext cx="20192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작업 바꾸기</a:t>
            </a:r>
            <a:endParaRPr lang="en-US" sz="1700" dirty="0"/>
          </a:p>
        </p:txBody>
      </p:sp>
      <p:sp>
        <p:nvSpPr>
          <p:cNvPr id="14" name="Text 10"/>
          <p:cNvSpPr txBox="1"/>
          <p:nvPr/>
        </p:nvSpPr>
        <p:spPr>
          <a:xfrm>
            <a:off x="3665144" y="3017520"/>
            <a:ext cx="2019224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75467"/>
                </a:solidFill>
              </a:rPr>
              <a:t>표지·개요·단계 장의 글자를 사업장 작업으로 바꿉니다. 단계가 더 있으면 '작업 절차' 장을 Ctrl+D로 복제하세요.</a:t>
            </a:r>
            <a:endParaRPr lang="en-US" sz="1300" dirty="0"/>
          </a:p>
        </p:txBody>
      </p:sp>
      <p:sp>
        <p:nvSpPr>
          <p:cNvPr id="15" name="방법_3"/>
          <p:cNvSpPr/>
          <p:nvPr/>
        </p:nvSpPr>
        <p:spPr>
          <a:xfrm>
            <a:off x="6233008" y="1325880"/>
            <a:ext cx="2567864" cy="3429000"/>
          </a:xfrm>
          <a:prstGeom prst="roundRect">
            <a:avLst>
              <a:gd name="adj" fmla="val 4273"/>
            </a:avLst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</p:sp>
      <p:sp>
        <p:nvSpPr>
          <p:cNvPr id="16" name="방법아이콘_3_dot"/>
          <p:cNvSpPr/>
          <p:nvPr/>
        </p:nvSpPr>
        <p:spPr>
          <a:xfrm>
            <a:off x="6507328" y="1645920"/>
            <a:ext cx="640080" cy="640080"/>
          </a:xfrm>
          <a:prstGeom prst="ellipse">
            <a:avLst/>
          </a:prstGeom>
          <a:solidFill>
            <a:srgbClr val="FFC400"/>
          </a:solidFill>
          <a:ln w="12700">
            <a:solidFill>
              <a:srgbClr val="FFC400"/>
            </a:solidFill>
            <a:prstDash val="solid"/>
          </a:ln>
        </p:spPr>
      </p:sp>
      <p:pic>
        <p:nvPicPr>
          <p:cNvPr id="17" name="방법아이콘_3_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0947" y="1799539"/>
            <a:ext cx="332842" cy="332842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7932191" y="1673352"/>
            <a:ext cx="594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200" b="1" dirty="0">
                <a:solidFill>
                  <a:srgbClr val="D0D5DD"/>
                </a:solidFill>
              </a:rPr>
              <a:t>03</a:t>
            </a:r>
            <a:endParaRPr lang="en-US" sz="2200" dirty="0"/>
          </a:p>
        </p:txBody>
      </p:sp>
      <p:sp>
        <p:nvSpPr>
          <p:cNvPr id="19" name="Text 14"/>
          <p:cNvSpPr txBox="1"/>
          <p:nvPr/>
        </p:nvSpPr>
        <p:spPr>
          <a:xfrm>
            <a:off x="6507328" y="2514600"/>
            <a:ext cx="20192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사진 넣기</a:t>
            </a:r>
            <a:endParaRPr lang="en-US" sz="1700" dirty="0"/>
          </a:p>
        </p:txBody>
      </p:sp>
      <p:sp>
        <p:nvSpPr>
          <p:cNvPr id="20" name="Text 15"/>
          <p:cNvSpPr txBox="1"/>
          <p:nvPr/>
        </p:nvSpPr>
        <p:spPr>
          <a:xfrm>
            <a:off x="6507328" y="3017520"/>
            <a:ext cx="2019224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75467"/>
                </a:solidFill>
              </a:rPr>
              <a:t>단계 사진 칸을 우클릭 → [그림 바꾸기]로 실제 설비 사진을 넣습니다. 크기·위치는 그대로 유지됩니다.</a:t>
            </a:r>
            <a:endParaRPr lang="en-US" sz="1300" dirty="0"/>
          </a:p>
        </p:txBody>
      </p:sp>
      <p:sp>
        <p:nvSpPr>
          <p:cNvPr id="21" name="방법_4"/>
          <p:cNvSpPr/>
          <p:nvPr/>
        </p:nvSpPr>
        <p:spPr>
          <a:xfrm>
            <a:off x="9075191" y="1325880"/>
            <a:ext cx="2567864" cy="3429000"/>
          </a:xfrm>
          <a:prstGeom prst="roundRect">
            <a:avLst>
              <a:gd name="adj" fmla="val 4273"/>
            </a:avLst>
          </a:prstGeom>
          <a:solidFill>
            <a:srgbClr val="F2F4F7"/>
          </a:solidFill>
          <a:ln w="12700">
            <a:solidFill>
              <a:srgbClr val="F2F4F7"/>
            </a:solidFill>
            <a:prstDash val="solid"/>
          </a:ln>
        </p:spPr>
      </p:sp>
      <p:sp>
        <p:nvSpPr>
          <p:cNvPr id="22" name="방법아이콘_4_dot"/>
          <p:cNvSpPr/>
          <p:nvPr/>
        </p:nvSpPr>
        <p:spPr>
          <a:xfrm>
            <a:off x="9349511" y="1645920"/>
            <a:ext cx="640080" cy="640080"/>
          </a:xfrm>
          <a:prstGeom prst="ellipse">
            <a:avLst/>
          </a:prstGeom>
          <a:solidFill>
            <a:srgbClr val="FFC400"/>
          </a:solidFill>
          <a:ln w="12700">
            <a:solidFill>
              <a:srgbClr val="FFC400"/>
            </a:solidFill>
            <a:prstDash val="solid"/>
          </a:ln>
        </p:spPr>
      </p:sp>
      <p:pic>
        <p:nvPicPr>
          <p:cNvPr id="23" name="방법아이콘_4_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3131" y="1799539"/>
            <a:ext cx="332842" cy="332842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0774375" y="1673352"/>
            <a:ext cx="594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200" b="1" dirty="0">
                <a:solidFill>
                  <a:srgbClr val="D0D5DD"/>
                </a:solidFill>
              </a:rPr>
              <a:t>04</a:t>
            </a:r>
            <a:endParaRPr lang="en-US" sz="2200" dirty="0"/>
          </a:p>
        </p:txBody>
      </p:sp>
      <p:sp>
        <p:nvSpPr>
          <p:cNvPr id="25" name="Text 19"/>
          <p:cNvSpPr txBox="1"/>
          <p:nvPr/>
        </p:nvSpPr>
        <p:spPr>
          <a:xfrm>
            <a:off x="9349511" y="2514600"/>
            <a:ext cx="20192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</a:rPr>
              <a:t>절차서와 맞추기</a:t>
            </a:r>
            <a:endParaRPr lang="en-US" sz="1700" dirty="0"/>
          </a:p>
        </p:txBody>
      </p:sp>
      <p:sp>
        <p:nvSpPr>
          <p:cNvPr id="26" name="Text 20"/>
          <p:cNvSpPr txBox="1"/>
          <p:nvPr/>
        </p:nvSpPr>
        <p:spPr>
          <a:xfrm>
            <a:off x="9349511" y="3017520"/>
            <a:ext cx="2019224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75467"/>
                </a:solidFill>
              </a:rPr>
              <a:t>이 자료의 내용은 표준안전작업절차서(문서)와 같아야 합니다. 절차서를 개정하면 이 자료도 함께 고치세요.</a:t>
            </a:r>
            <a:endParaRPr lang="en-US" sz="1300" dirty="0"/>
          </a:p>
        </p:txBody>
      </p:sp>
      <p:sp>
        <p:nvSpPr>
          <p:cNvPr id="27" name="방법_안내"/>
          <p:cNvSpPr/>
          <p:nvPr/>
        </p:nvSpPr>
        <p:spPr>
          <a:xfrm>
            <a:off x="548640" y="5029200"/>
            <a:ext cx="11094415" cy="868680"/>
          </a:xfrm>
          <a:prstGeom prst="roundRect">
            <a:avLst>
              <a:gd name="adj" fmla="val 12632"/>
            </a:avLst>
          </a:prstGeom>
          <a:solidFill>
            <a:srgbClr val="FFF6D6"/>
          </a:solidFill>
          <a:ln w="12700">
            <a:solidFill>
              <a:srgbClr val="FFF6D6"/>
            </a:solidFill>
            <a:prstDash val="solid"/>
          </a:ln>
        </p:spPr>
      </p:sp>
      <p:sp>
        <p:nvSpPr>
          <p:cNvPr id="28" name="Text 22"/>
          <p:cNvSpPr txBox="1"/>
          <p:nvPr/>
        </p:nvSpPr>
        <p:spPr>
          <a:xfrm>
            <a:off x="822960" y="5120640"/>
            <a:ext cx="105457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작성기  </a:t>
            </a:r>
            <a:pPr indent="0" marL="0">
              <a:buNone/>
            </a:pPr>
            <a:r>
              <a:rPr lang="en-US" sz="1300" dirty="0">
                <a:solidFill>
                  <a:srgbClr val="475467"/>
                </a:solidFill>
              </a:rPr>
              <a:t>safeplum.com/tools/forms/sop — 예시 작업 고르기, 단계별 사진, 이해도 질문·서명까지 화면에서 작성하고 A4로 인쇄. 이 장은 교육 전에 지우세요.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73952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98A2B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afePlum SOP">
  <a:themeElements>
    <a:clrScheme name="SafePlum SOP">
      <a:dk1>
        <a:srgbClr val="1B2433"/>
      </a:dk1>
      <a:lt1>
        <a:srgbClr val="FFFFFF"/>
      </a:lt1>
      <a:dk2>
        <a:srgbClr val="0E1B2E"/>
      </a:dk2>
      <a:lt2>
        <a:srgbClr val="F2F4F7"/>
      </a:lt2>
      <a:accent1>
        <a:srgbClr val="FFC400"/>
      </a:accent1>
      <a:accent2>
        <a:srgbClr val="D92D20"/>
      </a:accent2>
      <a:accent3>
        <a:srgbClr val="079455"/>
      </a:accent3>
      <a:accent4>
        <a:srgbClr val="2E5AAC"/>
      </a:accent4>
      <a:accent5>
        <a:srgbClr val="667085"/>
      </a:accent5>
      <a:accent6>
        <a:srgbClr val="F79009"/>
      </a:accent6>
      <a:hlink>
        <a:srgbClr val="2E5AAC"/>
      </a:hlink>
      <a:folHlink>
        <a:srgbClr val="6941C6"/>
      </a:folHlink>
    </a:clrScheme>
    <a:fontScheme name="SafePlum SOP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SafePlum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표준안전작업절차 교육자료</dc:title>
  <dc:subject>PptxGenJS Presentation</dc:subject>
  <dc:creator>SafePlum</dc:creator>
  <cp:lastModifiedBy>SafePlum</cp:lastModifiedBy>
  <cp:revision>1</cp:revision>
  <dcterms:created xsi:type="dcterms:W3CDTF">2026-10-27T07:58:59Z</dcterms:created>
  <dcterms:modified xsi:type="dcterms:W3CDTF">2026-10-27T07:58:59Z</dcterms:modified>
</cp:coreProperties>
</file>