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2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344054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344054"/>
                </a:solidFill>
                <a:latin typeface="+mn-lt"/>
              </a:rPr>
              <a:t>분기별 재해·아차사고 건수 (예시 숫자 — 차트 우클릭 → 데이터 편집)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산업재해</c:v>
                </c:pt>
              </c:strCache>
            </c:strRef>
          </c:tx>
          <c:spPr>
            <a:solidFill>
              <a:srgbClr val="D92D2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344054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1분기</c:v>
                  </c:pt>
                  <c:pt idx="1">
                    <c:v>2분기</c:v>
                  </c:pt>
                  <c:pt idx="2">
                    <c:v>3분기</c:v>
                  </c:pt>
                  <c:pt idx="3">
                    <c:v>4분기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아차사고</c:v>
                </c:pt>
              </c:strCache>
            </c:strRef>
          </c:tx>
          <c:spPr>
            <a:solidFill>
              <a:srgbClr val="F7900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344054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1분기</c:v>
                  </c:pt>
                  <c:pt idx="1">
                    <c:v>2분기</c:v>
                  </c:pt>
                  <c:pt idx="2">
                    <c:v>3분기</c:v>
                  </c:pt>
                  <c:pt idx="3">
                    <c:v>4분기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4</c:v>
                </c:pt>
                <c:pt idx="3">
                  <c:v>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344054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67085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4E7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67085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1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개선 전</c:v>
                </c:pt>
              </c:strCache>
            </c:strRef>
          </c:tx>
          <c:spPr>
            <a:solidFill>
              <a:srgbClr val="D92D2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44054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매우 높음</c:v>
                  </c:pt>
                  <c:pt idx="1">
                    <c:v>높음</c:v>
                  </c:pt>
                  <c:pt idx="2">
                    <c:v>보통</c:v>
                  </c:pt>
                  <c:pt idx="3">
                    <c:v>낮음 이하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7</c:v>
                </c:pt>
                <c:pt idx="3">
                  <c:v>12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개선 후</c:v>
                </c:pt>
              </c:strCache>
            </c:strRef>
          </c:tx>
          <c:spPr>
            <a:solidFill>
              <a:srgbClr val="07945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344054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매우 높음</c:v>
                  </c:pt>
                  <c:pt idx="1">
                    <c:v>높음</c:v>
                  </c:pt>
                  <c:pt idx="2">
                    <c:v>보통</c:v>
                  </c:pt>
                  <c:pt idx="3">
                    <c:v>낮음 이하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19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344054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67085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9525" cap="flat">
              <a:solidFill>
                <a:srgbClr val="E4E7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67085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0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표지: 회차·사업장·일시·장소·위원장·간사를 바꿔 쓰세요. 정기회의는 분기마다 위원장이 소집합니다(시행령 제37조제1항).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오른쪽 안건 목록은 법 제24조제2항의 심의·의결 사항입니다. 이번 회의에서 다룰 안건만 남기고 '심의/보고' 표시를 바꾸세요.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지난 회의록의 의결사항을 옮겨 적고 이행 결과를 확인합니다. 미이행 건은 사유와 새 기한을 '후속 조치' 장에 다시 적으세요.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차트를 우클릭 → [데이터 편집]에서 실제 건수로 바꾸세요. 왼쪽 숫자 카드도 함께 고칩니다.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안건마다 이 장을 복제(Ctrl+D)해 씁니다. 의결하지 못했거나 해석·이행 방법에 의견이 다르면 노사 합의로 정한 중재기구 등 법 제25조 절차를 따릅니다.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왼쪽 사진은 우클릭 → [그림 바꾸기]. 오른쪽 차트는 위험성평가표의 등급별 건수(개선 전·후)로 바꾸세요(예시 숫자).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의결사항마다 담당·기한을 정하고, 다음 회의의 '이행 확인' 장으로 옮깁니다.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0E1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874520"/>
            <a:ext cx="676656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657600"/>
            <a:ext cx="640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C9D3E3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786384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8A2B3"/>
                </a:solidFill>
              </a:rPr>
              <a:t>산업안전보건위원회 회의 자료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chart" Target="/ppt/charts/chart2.xml"/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표지_회차"/>
          <p:cNvSpPr txBox="1"/>
          <p:nvPr/>
        </p:nvSpPr>
        <p:spPr>
          <a:xfrm>
            <a:off x="548640" y="1234440"/>
            <a:ext cx="2377440" cy="384048"/>
          </a:xfrm>
          <a:prstGeom prst="roundRect">
            <a:avLst>
              <a:gd name="adj" fmla="val 50000"/>
            </a:avLst>
          </a:prstGeom>
          <a:solidFill>
            <a:srgbClr val="FFC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E"/>
                </a:solidFill>
              </a:rPr>
              <a:t>2026년 4분기 정기회의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874520"/>
            <a:ext cx="6766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산업안전보건위원회</a:t>
            </a:r>
            <a:endParaRPr lang="en-US" sz="4000" dirty="0"/>
          </a:p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회의 자료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365760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C9D3E3"/>
                </a:solidFill>
              </a:rPr>
              <a:t>안건 보고 · 심의·의결 · 후속 조치</a:t>
            </a:r>
            <a:endParaRPr lang="en-US" sz="1800" dirty="0"/>
          </a:p>
        </p:txBody>
      </p:sp>
      <p:sp>
        <p:nvSpPr>
          <p:cNvPr id="5" name="표지_정보카드"/>
          <p:cNvSpPr/>
          <p:nvPr/>
        </p:nvSpPr>
        <p:spPr>
          <a:xfrm>
            <a:off x="7635240" y="1234440"/>
            <a:ext cx="4023360" cy="4480560"/>
          </a:xfrm>
          <a:prstGeom prst="roundRect">
            <a:avLst>
              <a:gd name="adj" fmla="val 3636"/>
            </a:avLst>
          </a:prstGeom>
          <a:solidFill>
            <a:srgbClr val="FFFFFF">
              <a:alpha val="8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955280" y="155448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C400"/>
                </a:solidFill>
              </a:rPr>
              <a:t>사업장</a:t>
            </a:r>
            <a:endParaRPr lang="en-US" sz="1100" dirty="0"/>
          </a:p>
        </p:txBody>
      </p:sp>
      <p:sp>
        <p:nvSpPr>
          <p:cNvPr id="7" name="표지_사업장"/>
          <p:cNvSpPr txBox="1"/>
          <p:nvPr/>
        </p:nvSpPr>
        <p:spPr>
          <a:xfrm>
            <a:off x="7955280" y="182880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예: (주)○○ 2공장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955280" y="2359152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C400"/>
                </a:solidFill>
              </a:rPr>
              <a:t>일시</a:t>
            </a:r>
            <a:endParaRPr lang="en-US" sz="1100" dirty="0"/>
          </a:p>
        </p:txBody>
      </p:sp>
      <p:sp>
        <p:nvSpPr>
          <p:cNvPr id="9" name="표지_일시"/>
          <p:cNvSpPr txBox="1"/>
          <p:nvPr/>
        </p:nvSpPr>
        <p:spPr>
          <a:xfrm>
            <a:off x="7955280" y="2633472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2026. 10. 00 (요일) 14:00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955280" y="3163824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C400"/>
                </a:solidFill>
              </a:rPr>
              <a:t>장소</a:t>
            </a:r>
            <a:endParaRPr lang="en-US" sz="1100" dirty="0"/>
          </a:p>
        </p:txBody>
      </p:sp>
      <p:sp>
        <p:nvSpPr>
          <p:cNvPr id="11" name="표지_장소"/>
          <p:cNvSpPr txBox="1"/>
          <p:nvPr/>
        </p:nvSpPr>
        <p:spPr>
          <a:xfrm>
            <a:off x="7955280" y="3438144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본관 2층 대회의실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7955280" y="3968496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C400"/>
                </a:solidFill>
              </a:rPr>
              <a:t>위원장</a:t>
            </a:r>
            <a:endParaRPr lang="en-US" sz="1100" dirty="0"/>
          </a:p>
        </p:txBody>
      </p:sp>
      <p:sp>
        <p:nvSpPr>
          <p:cNvPr id="13" name="표지_위원장"/>
          <p:cNvSpPr txBox="1"/>
          <p:nvPr/>
        </p:nvSpPr>
        <p:spPr>
          <a:xfrm>
            <a:off x="7955280" y="4242816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소속 · 성명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7955280" y="4773168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C400"/>
                </a:solidFill>
              </a:rPr>
              <a:t>간사</a:t>
            </a:r>
            <a:endParaRPr lang="en-US" sz="1100" dirty="0"/>
          </a:p>
        </p:txBody>
      </p:sp>
      <p:sp>
        <p:nvSpPr>
          <p:cNvPr id="15" name="표지_간사"/>
          <p:cNvSpPr txBox="1"/>
          <p:nvPr/>
        </p:nvSpPr>
        <p:spPr>
          <a:xfrm>
            <a:off x="7955280" y="504748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안전관리자 · 성명</a:t>
            </a:r>
            <a:endParaRPr lang="en-US" sz="1600" dirty="0"/>
          </a:p>
        </p:txBody>
      </p:sp>
      <p:sp>
        <p:nvSpPr>
          <p:cNvPr id="16" name="표지_아이콘1_dot"/>
          <p:cNvSpPr/>
          <p:nvPr/>
        </p:nvSpPr>
        <p:spPr>
          <a:xfrm>
            <a:off x="548640" y="4983480"/>
            <a:ext cx="566928" cy="566928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7" name="표지_아이콘1_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4703" y="5119543"/>
            <a:ext cx="294803" cy="294803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1280160" y="4956048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근로자위원 · 사용자위원 같은 수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9D3E3"/>
                </a:solidFill>
              </a:rPr>
              <a:t>각 과반수 출석으로 개의</a:t>
            </a:r>
            <a:endParaRPr lang="en-US" sz="1300" dirty="0"/>
          </a:p>
        </p:txBody>
      </p:sp>
      <p:sp>
        <p:nvSpPr>
          <p:cNvPr id="19" name="표지_아이콘2_dot"/>
          <p:cNvSpPr/>
          <p:nvPr/>
        </p:nvSpPr>
        <p:spPr>
          <a:xfrm>
            <a:off x="4206240" y="4983480"/>
            <a:ext cx="566928" cy="566928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20" name="표지_아이콘2_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303" y="5119543"/>
            <a:ext cx="294803" cy="294803"/>
          </a:xfrm>
          <a:prstGeom prst="rect">
            <a:avLst/>
          </a:prstGeom>
        </p:spPr>
      </p:pic>
      <p:sp>
        <p:nvSpPr>
          <p:cNvPr id="21" name="Text 17"/>
          <p:cNvSpPr txBox="1"/>
          <p:nvPr/>
        </p:nvSpPr>
        <p:spPr>
          <a:xfrm>
            <a:off x="4937760" y="4956048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정기회의는 분기마다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9D3E3"/>
                </a:solidFill>
              </a:rPr>
              <a:t>회의록은 2년간 보존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위원 출석 및 오늘의 안건</a:t>
            </a:r>
            <a:endParaRPr lang="en-US" sz="2600" dirty="0"/>
          </a:p>
        </p:txBody>
      </p:sp>
      <p:graphicFrame>
        <p:nvGraphicFramePr>
          <p:cNvPr id="3" name="결재란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037015" y="292608"/>
          <a:ext cx="2606040" cy="914400"/>
        </p:xfrm>
        <a:graphic>
          <a:graphicData uri="http://schemas.openxmlformats.org/drawingml/2006/table">
            <a:tbl>
              <a:tblPr/>
              <a:tblGrid>
                <a:gridCol w="868680"/>
                <a:gridCol w="868680"/>
                <a:gridCol w="86868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344054"/>
                          </a:solidFill>
                        </a:rPr>
                        <a:t>작성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344054"/>
                          </a:solidFill>
                        </a:rPr>
                        <a:t>검토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344054"/>
                          </a:solidFill>
                        </a:rPr>
                        <a:t>승인</a:t>
                      </a:r>
                      <a:endParaRPr lang="en-US" sz="10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7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출석카드"/>
          <p:cNvSpPr/>
          <p:nvPr/>
        </p:nvSpPr>
        <p:spPr>
          <a:xfrm>
            <a:off x="548640" y="1280160"/>
            <a:ext cx="4754880" cy="4434840"/>
          </a:xfrm>
          <a:prstGeom prst="roundRect">
            <a:avLst>
              <a:gd name="adj" fmla="val 2474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5" name="출석아이콘_dot"/>
          <p:cNvSpPr/>
          <p:nvPr/>
        </p:nvSpPr>
        <p:spPr>
          <a:xfrm>
            <a:off x="777240" y="1417320"/>
            <a:ext cx="420624" cy="420624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6" name="출석아이콘_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190" y="1518270"/>
            <a:ext cx="218724" cy="21872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25880" y="1435608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위원 출석 현황</a:t>
            </a:r>
            <a:endParaRPr lang="en-US" sz="1500" dirty="0"/>
          </a:p>
        </p:txBody>
      </p:sp>
      <p:graphicFrame>
        <p:nvGraphicFramePr>
          <p:cNvPr id="5" name="출석표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77240" y="2011680"/>
          <a:ext cx="4297680" cy="914400"/>
        </p:xfrm>
        <a:graphic>
          <a:graphicData uri="http://schemas.openxmlformats.org/drawingml/2006/table">
            <a:tbl>
              <a:tblPr/>
              <a:tblGrid>
                <a:gridCol w="1417320"/>
                <a:gridCol w="960120"/>
                <a:gridCol w="960120"/>
                <a:gridCol w="960120"/>
              </a:tblGrid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구분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위원 수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출석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과반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344054"/>
                          </a:solidFill>
                        </a:rPr>
                        <a:t>사용자위원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344054"/>
                          </a:solidFill>
                        </a:rPr>
                        <a:t>3명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344054"/>
                          </a:solidFill>
                        </a:rPr>
                        <a:t>3명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079455"/>
                          </a:solidFill>
                        </a:rPr>
                        <a:t>충족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344054"/>
                          </a:solidFill>
                        </a:rPr>
                        <a:t>근로자위원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344054"/>
                          </a:solidFill>
                        </a:rPr>
                        <a:t>3명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344054"/>
                          </a:solidFill>
                        </a:rPr>
                        <a:t>2명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079455"/>
                          </a:solidFill>
                        </a:rPr>
                        <a:t>충족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 4"/>
          <p:cNvSpPr txBox="1"/>
          <p:nvPr/>
        </p:nvSpPr>
        <p:spPr>
          <a:xfrm>
            <a:off x="777240" y="352044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7085"/>
                </a:solidFill>
              </a:rPr>
              <a:t>근로자위원·사용자위원 각 과반수 출석으로 개의하고, 출석위원 과반수 찬성으로 의결합니다(시행령 제37조제2항). 대리 출석자가 있으면 성명을 함께 적습니다.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777240" y="43434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44054"/>
                </a:solidFill>
              </a:rPr>
              <a:t>참석 위원 명단</a:t>
            </a:r>
            <a:endParaRPr lang="en-US" sz="1200" dirty="0"/>
          </a:p>
        </p:txBody>
      </p:sp>
      <p:sp>
        <p:nvSpPr>
          <p:cNvPr id="11" name="명단"/>
          <p:cNvSpPr txBox="1"/>
          <p:nvPr/>
        </p:nvSpPr>
        <p:spPr>
          <a:xfrm>
            <a:off x="777240" y="4617720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i="1" dirty="0">
                <a:solidFill>
                  <a:srgbClr val="98A2B3"/>
                </a:solidFill>
              </a:rPr>
              <a:t>예: 사용자 — 공장장, 안전관리자, 보건관리자 / 근로자 — 근로자대표, 명예산업안전감독관, 근로자위원</a:t>
            </a:r>
            <a:endParaRPr lang="en-US" sz="1300" dirty="0"/>
          </a:p>
        </p:txBody>
      </p:sp>
      <p:sp>
        <p:nvSpPr>
          <p:cNvPr id="12" name="Text 7"/>
          <p:cNvSpPr txBox="1"/>
          <p:nvPr/>
        </p:nvSpPr>
        <p:spPr>
          <a:xfrm>
            <a:off x="5715000" y="1280160"/>
            <a:ext cx="592805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44054"/>
                </a:solidFill>
              </a:rPr>
              <a:t>심의·의결 안건 (법 제24조제2항)</a:t>
            </a:r>
            <a:endParaRPr lang="en-US" sz="1300" dirty="0"/>
          </a:p>
        </p:txBody>
      </p:sp>
      <p:sp>
        <p:nvSpPr>
          <p:cNvPr id="13" name="안건행_1"/>
          <p:cNvSpPr/>
          <p:nvPr/>
        </p:nvSpPr>
        <p:spPr>
          <a:xfrm>
            <a:off x="5715000" y="1645920"/>
            <a:ext cx="5928055" cy="384048"/>
          </a:xfrm>
          <a:prstGeom prst="roundRect">
            <a:avLst>
              <a:gd name="adj" fmla="val 19048"/>
            </a:avLst>
          </a:prstGeom>
          <a:solidFill>
            <a:srgbClr val="F2F4F7"/>
          </a:solidFill>
          <a:ln w="9525">
            <a:solidFill>
              <a:srgbClr val="E4E7EC"/>
            </a:solidFill>
            <a:prstDash val="solid"/>
          </a:ln>
        </p:spPr>
      </p:sp>
      <p:sp>
        <p:nvSpPr>
          <p:cNvPr id="14" name="Text 9"/>
          <p:cNvSpPr txBox="1"/>
          <p:nvPr/>
        </p:nvSpPr>
        <p:spPr>
          <a:xfrm>
            <a:off x="5824728" y="1700784"/>
            <a:ext cx="274320" cy="274320"/>
          </a:xfrm>
          <a:prstGeom prst="ellipse">
            <a:avLst/>
          </a:prstGeom>
          <a:solidFill>
            <a:srgbClr val="0E1B2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15" name="Text 10"/>
          <p:cNvSpPr txBox="1"/>
          <p:nvPr/>
        </p:nvSpPr>
        <p:spPr>
          <a:xfrm>
            <a:off x="6217920" y="1645920"/>
            <a:ext cx="40992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44054"/>
                </a:solidFill>
              </a:rPr>
              <a:t>산업재해 예방계획의 수립</a:t>
            </a:r>
            <a:endParaRPr lang="en-US" sz="1300" dirty="0"/>
          </a:p>
        </p:txBody>
      </p:sp>
      <p:sp>
        <p:nvSpPr>
          <p:cNvPr id="16" name="안건구분_1"/>
          <p:cNvSpPr txBox="1"/>
          <p:nvPr/>
        </p:nvSpPr>
        <p:spPr>
          <a:xfrm>
            <a:off x="10500055" y="1709928"/>
            <a:ext cx="960120" cy="256032"/>
          </a:xfrm>
          <a:prstGeom prst="roundRect">
            <a:avLst>
              <a:gd name="adj" fmla="val 50000"/>
            </a:avLst>
          </a:prstGeom>
          <a:solidFill>
            <a:srgbClr val="FFE58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1B2E"/>
                </a:solidFill>
              </a:rPr>
              <a:t>심의</a:t>
            </a:r>
            <a:endParaRPr lang="en-US" sz="1050" dirty="0"/>
          </a:p>
        </p:txBody>
      </p:sp>
      <p:sp>
        <p:nvSpPr>
          <p:cNvPr id="17" name="안건행_2"/>
          <p:cNvSpPr/>
          <p:nvPr/>
        </p:nvSpPr>
        <p:spPr>
          <a:xfrm>
            <a:off x="5715000" y="2093976"/>
            <a:ext cx="5928055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9525">
            <a:solidFill>
              <a:srgbClr val="E4E7EC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5824728" y="2148840"/>
            <a:ext cx="274320" cy="274320"/>
          </a:xfrm>
          <a:prstGeom prst="ellipse">
            <a:avLst/>
          </a:prstGeom>
          <a:solidFill>
            <a:srgbClr val="0E1B2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2</a:t>
            </a:r>
            <a:endParaRPr lang="en-US" sz="1100" dirty="0"/>
          </a:p>
        </p:txBody>
      </p:sp>
      <p:sp>
        <p:nvSpPr>
          <p:cNvPr id="19" name="Text 14"/>
          <p:cNvSpPr txBox="1"/>
          <p:nvPr/>
        </p:nvSpPr>
        <p:spPr>
          <a:xfrm>
            <a:off x="6217920" y="2093976"/>
            <a:ext cx="40992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44054"/>
                </a:solidFill>
              </a:rPr>
              <a:t>안전보건관리규정의 작성 및 변경</a:t>
            </a:r>
            <a:endParaRPr lang="en-US" sz="1300" dirty="0"/>
          </a:p>
        </p:txBody>
      </p:sp>
      <p:sp>
        <p:nvSpPr>
          <p:cNvPr id="20" name="안건구분_2"/>
          <p:cNvSpPr txBox="1"/>
          <p:nvPr/>
        </p:nvSpPr>
        <p:spPr>
          <a:xfrm>
            <a:off x="10500055" y="2157984"/>
            <a:ext cx="960120" cy="256032"/>
          </a:xfrm>
          <a:prstGeom prst="roundRect">
            <a:avLst>
              <a:gd name="adj" fmla="val 50000"/>
            </a:avLst>
          </a:prstGeom>
          <a:solidFill>
            <a:srgbClr val="FFE58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1B2E"/>
                </a:solidFill>
              </a:rPr>
              <a:t>심의</a:t>
            </a:r>
            <a:endParaRPr lang="en-US" sz="1050" dirty="0"/>
          </a:p>
        </p:txBody>
      </p:sp>
      <p:sp>
        <p:nvSpPr>
          <p:cNvPr id="21" name="안건행_3"/>
          <p:cNvSpPr/>
          <p:nvPr/>
        </p:nvSpPr>
        <p:spPr>
          <a:xfrm>
            <a:off x="5715000" y="2542032"/>
            <a:ext cx="5928055" cy="384048"/>
          </a:xfrm>
          <a:prstGeom prst="roundRect">
            <a:avLst>
              <a:gd name="adj" fmla="val 19048"/>
            </a:avLst>
          </a:prstGeom>
          <a:solidFill>
            <a:srgbClr val="F2F4F7"/>
          </a:solidFill>
          <a:ln w="9525">
            <a:solidFill>
              <a:srgbClr val="E4E7EC"/>
            </a:solidFill>
            <a:prstDash val="solid"/>
          </a:ln>
        </p:spPr>
      </p:sp>
      <p:sp>
        <p:nvSpPr>
          <p:cNvPr id="22" name="Text 17"/>
          <p:cNvSpPr txBox="1"/>
          <p:nvPr/>
        </p:nvSpPr>
        <p:spPr>
          <a:xfrm>
            <a:off x="5824728" y="2596896"/>
            <a:ext cx="274320" cy="274320"/>
          </a:xfrm>
          <a:prstGeom prst="ellipse">
            <a:avLst/>
          </a:prstGeom>
          <a:solidFill>
            <a:srgbClr val="0E1B2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3</a:t>
            </a:r>
            <a:endParaRPr lang="en-US" sz="1100" dirty="0"/>
          </a:p>
        </p:txBody>
      </p:sp>
      <p:sp>
        <p:nvSpPr>
          <p:cNvPr id="23" name="Text 18"/>
          <p:cNvSpPr txBox="1"/>
          <p:nvPr/>
        </p:nvSpPr>
        <p:spPr>
          <a:xfrm>
            <a:off x="6217920" y="2542032"/>
            <a:ext cx="40992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44054"/>
                </a:solidFill>
              </a:rPr>
              <a:t>안전보건교육</a:t>
            </a:r>
            <a:endParaRPr lang="en-US" sz="1300" dirty="0"/>
          </a:p>
        </p:txBody>
      </p:sp>
      <p:sp>
        <p:nvSpPr>
          <p:cNvPr id="24" name="안건구분_3"/>
          <p:cNvSpPr txBox="1"/>
          <p:nvPr/>
        </p:nvSpPr>
        <p:spPr>
          <a:xfrm>
            <a:off x="10500055" y="2606040"/>
            <a:ext cx="960120" cy="256032"/>
          </a:xfrm>
          <a:prstGeom prst="roundRect">
            <a:avLst>
              <a:gd name="adj" fmla="val 50000"/>
            </a:avLst>
          </a:prstGeom>
          <a:solidFill>
            <a:srgbClr val="FFE58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1B2E"/>
                </a:solidFill>
              </a:rPr>
              <a:t>심의</a:t>
            </a:r>
            <a:endParaRPr lang="en-US" sz="1050" dirty="0"/>
          </a:p>
        </p:txBody>
      </p:sp>
      <p:sp>
        <p:nvSpPr>
          <p:cNvPr id="25" name="안건행_4"/>
          <p:cNvSpPr/>
          <p:nvPr/>
        </p:nvSpPr>
        <p:spPr>
          <a:xfrm>
            <a:off x="5715000" y="2990088"/>
            <a:ext cx="5928055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9525">
            <a:solidFill>
              <a:srgbClr val="E4E7EC"/>
            </a:solidFill>
            <a:prstDash val="solid"/>
          </a:ln>
        </p:spPr>
      </p:sp>
      <p:sp>
        <p:nvSpPr>
          <p:cNvPr id="26" name="Text 21"/>
          <p:cNvSpPr txBox="1"/>
          <p:nvPr/>
        </p:nvSpPr>
        <p:spPr>
          <a:xfrm>
            <a:off x="5824728" y="3044952"/>
            <a:ext cx="274320" cy="274320"/>
          </a:xfrm>
          <a:prstGeom prst="ellipse">
            <a:avLst/>
          </a:prstGeom>
          <a:solidFill>
            <a:srgbClr val="0E1B2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4</a:t>
            </a:r>
            <a:endParaRPr lang="en-US" sz="1100" dirty="0"/>
          </a:p>
        </p:txBody>
      </p:sp>
      <p:sp>
        <p:nvSpPr>
          <p:cNvPr id="27" name="Text 22"/>
          <p:cNvSpPr txBox="1"/>
          <p:nvPr/>
        </p:nvSpPr>
        <p:spPr>
          <a:xfrm>
            <a:off x="6217920" y="2990088"/>
            <a:ext cx="40992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44054"/>
                </a:solidFill>
              </a:rPr>
              <a:t>작업환경측정 등 작업환경의 점검 및 개선</a:t>
            </a:r>
            <a:endParaRPr lang="en-US" sz="1300" dirty="0"/>
          </a:p>
        </p:txBody>
      </p:sp>
      <p:sp>
        <p:nvSpPr>
          <p:cNvPr id="28" name="안건구분_4"/>
          <p:cNvSpPr txBox="1"/>
          <p:nvPr/>
        </p:nvSpPr>
        <p:spPr>
          <a:xfrm>
            <a:off x="10500055" y="3054096"/>
            <a:ext cx="960120" cy="256032"/>
          </a:xfrm>
          <a:prstGeom prst="roundRect">
            <a:avLst>
              <a:gd name="adj" fmla="val 50000"/>
            </a:avLst>
          </a:prstGeom>
          <a:solidFill>
            <a:srgbClr val="EAECF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67085"/>
                </a:solidFill>
              </a:rPr>
              <a:t>보고</a:t>
            </a:r>
            <a:endParaRPr lang="en-US" sz="1050" dirty="0"/>
          </a:p>
        </p:txBody>
      </p:sp>
      <p:sp>
        <p:nvSpPr>
          <p:cNvPr id="29" name="안건행_5"/>
          <p:cNvSpPr/>
          <p:nvPr/>
        </p:nvSpPr>
        <p:spPr>
          <a:xfrm>
            <a:off x="5715000" y="3438144"/>
            <a:ext cx="5928055" cy="384048"/>
          </a:xfrm>
          <a:prstGeom prst="roundRect">
            <a:avLst>
              <a:gd name="adj" fmla="val 19048"/>
            </a:avLst>
          </a:prstGeom>
          <a:solidFill>
            <a:srgbClr val="F2F4F7"/>
          </a:solidFill>
          <a:ln w="9525">
            <a:solidFill>
              <a:srgbClr val="E4E7EC"/>
            </a:solidFill>
            <a:prstDash val="solid"/>
          </a:ln>
        </p:spPr>
      </p:sp>
      <p:sp>
        <p:nvSpPr>
          <p:cNvPr id="30" name="Text 25"/>
          <p:cNvSpPr txBox="1"/>
          <p:nvPr/>
        </p:nvSpPr>
        <p:spPr>
          <a:xfrm>
            <a:off x="5824728" y="3493008"/>
            <a:ext cx="274320" cy="274320"/>
          </a:xfrm>
          <a:prstGeom prst="ellipse">
            <a:avLst/>
          </a:prstGeom>
          <a:solidFill>
            <a:srgbClr val="0E1B2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5</a:t>
            </a:r>
            <a:endParaRPr lang="en-US" sz="1100" dirty="0"/>
          </a:p>
        </p:txBody>
      </p:sp>
      <p:sp>
        <p:nvSpPr>
          <p:cNvPr id="31" name="Text 26"/>
          <p:cNvSpPr txBox="1"/>
          <p:nvPr/>
        </p:nvSpPr>
        <p:spPr>
          <a:xfrm>
            <a:off x="6217920" y="3438144"/>
            <a:ext cx="40992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44054"/>
                </a:solidFill>
              </a:rPr>
              <a:t>근로자의 건강진단 등 건강관리</a:t>
            </a:r>
            <a:endParaRPr lang="en-US" sz="1300" dirty="0"/>
          </a:p>
        </p:txBody>
      </p:sp>
      <p:sp>
        <p:nvSpPr>
          <p:cNvPr id="32" name="안건구분_5"/>
          <p:cNvSpPr txBox="1"/>
          <p:nvPr/>
        </p:nvSpPr>
        <p:spPr>
          <a:xfrm>
            <a:off x="10500055" y="3502152"/>
            <a:ext cx="960120" cy="256032"/>
          </a:xfrm>
          <a:prstGeom prst="roundRect">
            <a:avLst>
              <a:gd name="adj" fmla="val 50000"/>
            </a:avLst>
          </a:prstGeom>
          <a:solidFill>
            <a:srgbClr val="EAECF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67085"/>
                </a:solidFill>
              </a:rPr>
              <a:t>보고</a:t>
            </a:r>
            <a:endParaRPr lang="en-US" sz="1050" dirty="0"/>
          </a:p>
        </p:txBody>
      </p:sp>
      <p:sp>
        <p:nvSpPr>
          <p:cNvPr id="33" name="안건행_6"/>
          <p:cNvSpPr/>
          <p:nvPr/>
        </p:nvSpPr>
        <p:spPr>
          <a:xfrm>
            <a:off x="5715000" y="3886200"/>
            <a:ext cx="5928055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9525">
            <a:solidFill>
              <a:srgbClr val="E4E7EC"/>
            </a:solidFill>
            <a:prstDash val="solid"/>
          </a:ln>
        </p:spPr>
      </p:sp>
      <p:sp>
        <p:nvSpPr>
          <p:cNvPr id="34" name="Text 29"/>
          <p:cNvSpPr txBox="1"/>
          <p:nvPr/>
        </p:nvSpPr>
        <p:spPr>
          <a:xfrm>
            <a:off x="5824728" y="3941064"/>
            <a:ext cx="274320" cy="274320"/>
          </a:xfrm>
          <a:prstGeom prst="ellipse">
            <a:avLst/>
          </a:prstGeom>
          <a:solidFill>
            <a:srgbClr val="0E1B2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6</a:t>
            </a:r>
            <a:endParaRPr lang="en-US" sz="1100" dirty="0"/>
          </a:p>
        </p:txBody>
      </p:sp>
      <p:sp>
        <p:nvSpPr>
          <p:cNvPr id="35" name="Text 30"/>
          <p:cNvSpPr txBox="1"/>
          <p:nvPr/>
        </p:nvSpPr>
        <p:spPr>
          <a:xfrm>
            <a:off x="6217920" y="3886200"/>
            <a:ext cx="40992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44054"/>
                </a:solidFill>
              </a:rPr>
              <a:t>산업재해에 관한 통계의 기록 및 유지</a:t>
            </a:r>
            <a:endParaRPr lang="en-US" sz="1300" dirty="0"/>
          </a:p>
        </p:txBody>
      </p:sp>
      <p:sp>
        <p:nvSpPr>
          <p:cNvPr id="36" name="안건구분_6"/>
          <p:cNvSpPr txBox="1"/>
          <p:nvPr/>
        </p:nvSpPr>
        <p:spPr>
          <a:xfrm>
            <a:off x="10500055" y="3950208"/>
            <a:ext cx="960120" cy="256032"/>
          </a:xfrm>
          <a:prstGeom prst="roundRect">
            <a:avLst>
              <a:gd name="adj" fmla="val 50000"/>
            </a:avLst>
          </a:prstGeom>
          <a:solidFill>
            <a:srgbClr val="EAECF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67085"/>
                </a:solidFill>
              </a:rPr>
              <a:t>보고</a:t>
            </a:r>
            <a:endParaRPr lang="en-US" sz="1050" dirty="0"/>
          </a:p>
        </p:txBody>
      </p:sp>
      <p:sp>
        <p:nvSpPr>
          <p:cNvPr id="37" name="안건행_7"/>
          <p:cNvSpPr/>
          <p:nvPr/>
        </p:nvSpPr>
        <p:spPr>
          <a:xfrm>
            <a:off x="5715000" y="4334256"/>
            <a:ext cx="5928055" cy="384048"/>
          </a:xfrm>
          <a:prstGeom prst="roundRect">
            <a:avLst>
              <a:gd name="adj" fmla="val 19048"/>
            </a:avLst>
          </a:prstGeom>
          <a:solidFill>
            <a:srgbClr val="F2F4F7"/>
          </a:solidFill>
          <a:ln w="9525">
            <a:solidFill>
              <a:srgbClr val="E4E7EC"/>
            </a:solidFill>
            <a:prstDash val="solid"/>
          </a:ln>
        </p:spPr>
      </p:sp>
      <p:sp>
        <p:nvSpPr>
          <p:cNvPr id="38" name="Text 33"/>
          <p:cNvSpPr txBox="1"/>
          <p:nvPr/>
        </p:nvSpPr>
        <p:spPr>
          <a:xfrm>
            <a:off x="5824728" y="4389120"/>
            <a:ext cx="274320" cy="274320"/>
          </a:xfrm>
          <a:prstGeom prst="ellipse">
            <a:avLst/>
          </a:prstGeom>
          <a:solidFill>
            <a:srgbClr val="0E1B2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7</a:t>
            </a:r>
            <a:endParaRPr lang="en-US" sz="1100" dirty="0"/>
          </a:p>
        </p:txBody>
      </p:sp>
      <p:sp>
        <p:nvSpPr>
          <p:cNvPr id="39" name="Text 34"/>
          <p:cNvSpPr txBox="1"/>
          <p:nvPr/>
        </p:nvSpPr>
        <p:spPr>
          <a:xfrm>
            <a:off x="6217920" y="4334256"/>
            <a:ext cx="40992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44054"/>
                </a:solidFill>
              </a:rPr>
              <a:t>중대재해의 원인 조사 및 재발 방지대책 수립</a:t>
            </a:r>
            <a:endParaRPr lang="en-US" sz="1300" dirty="0"/>
          </a:p>
        </p:txBody>
      </p:sp>
      <p:sp>
        <p:nvSpPr>
          <p:cNvPr id="40" name="안건구분_7"/>
          <p:cNvSpPr txBox="1"/>
          <p:nvPr/>
        </p:nvSpPr>
        <p:spPr>
          <a:xfrm>
            <a:off x="10500055" y="4398264"/>
            <a:ext cx="960120" cy="256032"/>
          </a:xfrm>
          <a:prstGeom prst="roundRect">
            <a:avLst>
              <a:gd name="adj" fmla="val 50000"/>
            </a:avLst>
          </a:prstGeom>
          <a:solidFill>
            <a:srgbClr val="EAECF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67085"/>
                </a:solidFill>
              </a:rPr>
              <a:t>보고</a:t>
            </a:r>
            <a:endParaRPr lang="en-US" sz="1050" dirty="0"/>
          </a:p>
        </p:txBody>
      </p:sp>
      <p:sp>
        <p:nvSpPr>
          <p:cNvPr id="41" name="안건행_8"/>
          <p:cNvSpPr/>
          <p:nvPr/>
        </p:nvSpPr>
        <p:spPr>
          <a:xfrm>
            <a:off x="5715000" y="4782312"/>
            <a:ext cx="5928055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9525">
            <a:solidFill>
              <a:srgbClr val="E4E7EC"/>
            </a:solidFill>
            <a:prstDash val="solid"/>
          </a:ln>
        </p:spPr>
      </p:sp>
      <p:sp>
        <p:nvSpPr>
          <p:cNvPr id="42" name="Text 37"/>
          <p:cNvSpPr txBox="1"/>
          <p:nvPr/>
        </p:nvSpPr>
        <p:spPr>
          <a:xfrm>
            <a:off x="5824728" y="4837176"/>
            <a:ext cx="274320" cy="274320"/>
          </a:xfrm>
          <a:prstGeom prst="ellipse">
            <a:avLst/>
          </a:prstGeom>
          <a:solidFill>
            <a:srgbClr val="0E1B2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8</a:t>
            </a:r>
            <a:endParaRPr lang="en-US" sz="1100" dirty="0"/>
          </a:p>
        </p:txBody>
      </p:sp>
      <p:sp>
        <p:nvSpPr>
          <p:cNvPr id="43" name="Text 38"/>
          <p:cNvSpPr txBox="1"/>
          <p:nvPr/>
        </p:nvSpPr>
        <p:spPr>
          <a:xfrm>
            <a:off x="6217920" y="4782312"/>
            <a:ext cx="40992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44054"/>
                </a:solidFill>
              </a:rPr>
              <a:t>유해·위험 기계·기구·설비 도입 시 안전·보건조치</a:t>
            </a:r>
            <a:endParaRPr lang="en-US" sz="1300" dirty="0"/>
          </a:p>
        </p:txBody>
      </p:sp>
      <p:sp>
        <p:nvSpPr>
          <p:cNvPr id="44" name="안건구분_8"/>
          <p:cNvSpPr txBox="1"/>
          <p:nvPr/>
        </p:nvSpPr>
        <p:spPr>
          <a:xfrm>
            <a:off x="10500055" y="4846320"/>
            <a:ext cx="960120" cy="256032"/>
          </a:xfrm>
          <a:prstGeom prst="roundRect">
            <a:avLst>
              <a:gd name="adj" fmla="val 50000"/>
            </a:avLst>
          </a:prstGeom>
          <a:solidFill>
            <a:srgbClr val="EAECF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67085"/>
                </a:solidFill>
              </a:rPr>
              <a:t>보고</a:t>
            </a:r>
            <a:endParaRPr lang="en-US" sz="1050" dirty="0"/>
          </a:p>
        </p:txBody>
      </p:sp>
      <p:sp>
        <p:nvSpPr>
          <p:cNvPr id="45" name="안건행_9"/>
          <p:cNvSpPr/>
          <p:nvPr/>
        </p:nvSpPr>
        <p:spPr>
          <a:xfrm>
            <a:off x="5715000" y="5230368"/>
            <a:ext cx="5928055" cy="384048"/>
          </a:xfrm>
          <a:prstGeom prst="roundRect">
            <a:avLst>
              <a:gd name="adj" fmla="val 19048"/>
            </a:avLst>
          </a:prstGeom>
          <a:solidFill>
            <a:srgbClr val="F2F4F7"/>
          </a:solidFill>
          <a:ln w="9525">
            <a:solidFill>
              <a:srgbClr val="E4E7EC"/>
            </a:solidFill>
            <a:prstDash val="solid"/>
          </a:ln>
        </p:spPr>
      </p:sp>
      <p:sp>
        <p:nvSpPr>
          <p:cNvPr id="46" name="Text 41"/>
          <p:cNvSpPr txBox="1"/>
          <p:nvPr/>
        </p:nvSpPr>
        <p:spPr>
          <a:xfrm>
            <a:off x="5824728" y="5285232"/>
            <a:ext cx="274320" cy="274320"/>
          </a:xfrm>
          <a:prstGeom prst="ellipse">
            <a:avLst/>
          </a:prstGeom>
          <a:solidFill>
            <a:srgbClr val="0E1B2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9</a:t>
            </a:r>
            <a:endParaRPr lang="en-US" sz="1100" dirty="0"/>
          </a:p>
        </p:txBody>
      </p:sp>
      <p:sp>
        <p:nvSpPr>
          <p:cNvPr id="47" name="Text 42"/>
          <p:cNvSpPr txBox="1"/>
          <p:nvPr/>
        </p:nvSpPr>
        <p:spPr>
          <a:xfrm>
            <a:off x="6217920" y="5230368"/>
            <a:ext cx="40992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44054"/>
                </a:solidFill>
              </a:rPr>
              <a:t>그 밖에 근로자의 안전·보건 유지·증진에 필요한 사항</a:t>
            </a:r>
            <a:endParaRPr lang="en-US" sz="1300" dirty="0"/>
          </a:p>
        </p:txBody>
      </p:sp>
      <p:sp>
        <p:nvSpPr>
          <p:cNvPr id="48" name="안건구분_9"/>
          <p:cNvSpPr txBox="1"/>
          <p:nvPr/>
        </p:nvSpPr>
        <p:spPr>
          <a:xfrm>
            <a:off x="10500055" y="5294376"/>
            <a:ext cx="960120" cy="256032"/>
          </a:xfrm>
          <a:prstGeom prst="roundRect">
            <a:avLst>
              <a:gd name="adj" fmla="val 50000"/>
            </a:avLst>
          </a:prstGeom>
          <a:solidFill>
            <a:srgbClr val="EAECF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67085"/>
                </a:solidFill>
              </a:rPr>
              <a:t>보고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지난 회의 의결사항 이행 확인</a:t>
            </a:r>
            <a:endParaRPr lang="en-US" sz="2600" dirty="0"/>
          </a:p>
        </p:txBody>
      </p:sp>
      <p:sp>
        <p:nvSpPr>
          <p:cNvPr id="3" name="이행_의결사항"/>
          <p:cNvSpPr/>
          <p:nvPr/>
        </p:nvSpPr>
        <p:spPr>
          <a:xfrm>
            <a:off x="548640" y="1280160"/>
            <a:ext cx="2567864" cy="1097280"/>
          </a:xfrm>
          <a:prstGeom prst="roundRect">
            <a:avLst>
              <a:gd name="adj" fmla="val 10000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417320"/>
            <a:ext cx="2019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75467"/>
                </a:solidFill>
              </a:rPr>
              <a:t>의결사항</a:t>
            </a:r>
            <a:endParaRPr lang="en-US" sz="1300" dirty="0"/>
          </a:p>
        </p:txBody>
      </p:sp>
      <p:sp>
        <p:nvSpPr>
          <p:cNvPr id="5" name="이행값_의결사항"/>
          <p:cNvSpPr txBox="1"/>
          <p:nvPr/>
        </p:nvSpPr>
        <p:spPr>
          <a:xfrm>
            <a:off x="822960" y="1691640"/>
            <a:ext cx="20192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0E1B2E"/>
                </a:solidFill>
              </a:rPr>
              <a:t>0</a:t>
            </a:r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</a:rPr>
              <a:t> 건</a:t>
            </a:r>
            <a:endParaRPr lang="en-US" sz="3600" dirty="0"/>
          </a:p>
        </p:txBody>
      </p:sp>
      <p:sp>
        <p:nvSpPr>
          <p:cNvPr id="6" name="이행_이행 완료"/>
          <p:cNvSpPr/>
          <p:nvPr/>
        </p:nvSpPr>
        <p:spPr>
          <a:xfrm>
            <a:off x="3390824" y="1280160"/>
            <a:ext cx="2567864" cy="1097280"/>
          </a:xfrm>
          <a:prstGeom prst="roundRect">
            <a:avLst>
              <a:gd name="adj" fmla="val 10000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665144" y="1417320"/>
            <a:ext cx="2019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75467"/>
                </a:solidFill>
              </a:rPr>
              <a:t>이행 완료</a:t>
            </a:r>
            <a:endParaRPr lang="en-US" sz="1300" dirty="0"/>
          </a:p>
        </p:txBody>
      </p:sp>
      <p:sp>
        <p:nvSpPr>
          <p:cNvPr id="8" name="이행값_이행 완료"/>
          <p:cNvSpPr txBox="1"/>
          <p:nvPr/>
        </p:nvSpPr>
        <p:spPr>
          <a:xfrm>
            <a:off x="3665144" y="1691640"/>
            <a:ext cx="20192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079455"/>
                </a:solidFill>
              </a:rPr>
              <a:t>0</a:t>
            </a:r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</a:rPr>
              <a:t> 건</a:t>
            </a:r>
            <a:endParaRPr lang="en-US" sz="3600" dirty="0"/>
          </a:p>
        </p:txBody>
      </p:sp>
      <p:sp>
        <p:nvSpPr>
          <p:cNvPr id="9" name="이행_진행 중"/>
          <p:cNvSpPr/>
          <p:nvPr/>
        </p:nvSpPr>
        <p:spPr>
          <a:xfrm>
            <a:off x="6233008" y="1280160"/>
            <a:ext cx="2567864" cy="1097280"/>
          </a:xfrm>
          <a:prstGeom prst="roundRect">
            <a:avLst>
              <a:gd name="adj" fmla="val 10000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1417320"/>
            <a:ext cx="2019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75467"/>
                </a:solidFill>
              </a:rPr>
              <a:t>진행 중</a:t>
            </a:r>
            <a:endParaRPr lang="en-US" sz="1300" dirty="0"/>
          </a:p>
        </p:txBody>
      </p:sp>
      <p:sp>
        <p:nvSpPr>
          <p:cNvPr id="11" name="이행값_진행 중"/>
          <p:cNvSpPr txBox="1"/>
          <p:nvPr/>
        </p:nvSpPr>
        <p:spPr>
          <a:xfrm>
            <a:off x="6507328" y="1691640"/>
            <a:ext cx="20192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79009"/>
                </a:solidFill>
              </a:rPr>
              <a:t>0</a:t>
            </a:r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</a:rPr>
              <a:t> 건</a:t>
            </a:r>
            <a:endParaRPr lang="en-US" sz="3600" dirty="0"/>
          </a:p>
        </p:txBody>
      </p:sp>
      <p:sp>
        <p:nvSpPr>
          <p:cNvPr id="12" name="이행_미이행"/>
          <p:cNvSpPr/>
          <p:nvPr/>
        </p:nvSpPr>
        <p:spPr>
          <a:xfrm>
            <a:off x="9075191" y="1280160"/>
            <a:ext cx="2567864" cy="1097280"/>
          </a:xfrm>
          <a:prstGeom prst="roundRect">
            <a:avLst>
              <a:gd name="adj" fmla="val 10000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349511" y="1417320"/>
            <a:ext cx="2019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75467"/>
                </a:solidFill>
              </a:rPr>
              <a:t>미이행</a:t>
            </a:r>
            <a:endParaRPr lang="en-US" sz="1300" dirty="0"/>
          </a:p>
        </p:txBody>
      </p:sp>
      <p:sp>
        <p:nvSpPr>
          <p:cNvPr id="14" name="이행값_미이행"/>
          <p:cNvSpPr txBox="1"/>
          <p:nvPr/>
        </p:nvSpPr>
        <p:spPr>
          <a:xfrm>
            <a:off x="9349511" y="1691640"/>
            <a:ext cx="20192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D92D20"/>
                </a:solidFill>
              </a:rPr>
              <a:t>0</a:t>
            </a:r>
            <a:pPr indent="0" marL="0">
              <a:buNone/>
            </a:pPr>
            <a:r>
              <a:rPr lang="en-US" sz="1400" dirty="0">
                <a:solidFill>
                  <a:srgbClr val="667085"/>
                </a:solidFill>
              </a:rPr>
              <a:t> 건</a:t>
            </a:r>
            <a:endParaRPr lang="en-US" sz="3600" dirty="0"/>
          </a:p>
        </p:txBody>
      </p:sp>
      <p:graphicFrame>
        <p:nvGraphicFramePr>
          <p:cNvPr id="4" name="이행표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651760"/>
          <a:ext cx="11094415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4023360"/>
                <a:gridCol w="1371600"/>
                <a:gridCol w="1005840"/>
                <a:gridCol w="3047695"/>
                <a:gridCol w="1097280"/>
              </a:tblGrid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No.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지난 회의 의결사항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담당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기한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이행 결과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상태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i="1" dirty="0">
                          <a:solidFill>
                            <a:srgbClr val="98A2B3"/>
                          </a:solidFill>
                        </a:rPr>
                        <a:t>1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i="1" dirty="0">
                          <a:solidFill>
                            <a:srgbClr val="98A2B3"/>
                          </a:solidFill>
                        </a:rPr>
                        <a:t>하반기 지게차·보행자 동선 분리 (예산 500만원)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i="1" dirty="0">
                          <a:solidFill>
                            <a:srgbClr val="98A2B3"/>
                          </a:solidFill>
                        </a:rPr>
                        <a:t>물류팀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i="1" dirty="0">
                          <a:solidFill>
                            <a:srgbClr val="98A2B3"/>
                          </a:solidFill>
                        </a:rPr>
                        <a:t>10. 31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i="1" dirty="0">
                          <a:solidFill>
                            <a:srgbClr val="98A2B3"/>
                          </a:solidFill>
                        </a:rPr>
                        <a:t>보행 통로 펜스 설치 완료, 바닥 구획선 재도색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i="1" dirty="0">
                          <a:solidFill>
                            <a:srgbClr val="98A2B3"/>
                          </a:solidFill>
                        </a:rPr>
                        <a:t>완료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44054"/>
                          </a:solidFill>
                        </a:rPr>
                        <a:t>2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44054"/>
                          </a:solidFill>
                        </a:rPr>
                        <a:t>3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44054"/>
                          </a:solidFill>
                        </a:rPr>
                        <a:t>4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44054"/>
                          </a:solidFill>
                        </a:rPr>
                        <a:t>5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44054"/>
                          </a:solidFill>
                        </a:rPr>
                        <a:t>6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산업재해 · 아차사고 현황</a:t>
            </a:r>
            <a:endParaRPr lang="en-US" sz="2600" dirty="0"/>
          </a:p>
        </p:txBody>
      </p:sp>
      <p:sp>
        <p:nvSpPr>
          <p:cNvPr id="3" name="현황_산업재해"/>
          <p:cNvSpPr/>
          <p:nvPr/>
        </p:nvSpPr>
        <p:spPr>
          <a:xfrm>
            <a:off x="548640" y="1280160"/>
            <a:ext cx="3291840" cy="914400"/>
          </a:xfrm>
          <a:prstGeom prst="roundRect">
            <a:avLst>
              <a:gd name="adj" fmla="val 12000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1389888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75467"/>
                </a:solidFill>
              </a:rPr>
              <a:t>산업재해</a:t>
            </a:r>
            <a:endParaRPr lang="en-US" sz="1200" dirty="0"/>
          </a:p>
        </p:txBody>
      </p:sp>
      <p:sp>
        <p:nvSpPr>
          <p:cNvPr id="5" name="현황값_산업재해"/>
          <p:cNvSpPr txBox="1"/>
          <p:nvPr/>
        </p:nvSpPr>
        <p:spPr>
          <a:xfrm>
            <a:off x="777240" y="1627632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rgbClr val="D92D20"/>
                </a:solidFill>
              </a:rPr>
              <a:t>0</a:t>
            </a:r>
            <a:pPr indent="0" marL="0">
              <a:buNone/>
            </a:pPr>
            <a:r>
              <a:rPr lang="en-US" sz="1200" dirty="0">
                <a:solidFill>
                  <a:srgbClr val="667085"/>
                </a:solidFill>
              </a:rPr>
              <a:t> 건 (이번 분기)</a:t>
            </a:r>
            <a:endParaRPr lang="en-US" sz="3000" dirty="0"/>
          </a:p>
        </p:txBody>
      </p:sp>
      <p:sp>
        <p:nvSpPr>
          <p:cNvPr id="6" name="현황_아차사고 보고"/>
          <p:cNvSpPr/>
          <p:nvPr/>
        </p:nvSpPr>
        <p:spPr>
          <a:xfrm>
            <a:off x="548640" y="2359152"/>
            <a:ext cx="3291840" cy="914400"/>
          </a:xfrm>
          <a:prstGeom prst="roundRect">
            <a:avLst>
              <a:gd name="adj" fmla="val 12000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4688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75467"/>
                </a:solidFill>
              </a:rPr>
              <a:t>아차사고 보고</a:t>
            </a:r>
            <a:endParaRPr lang="en-US" sz="1200" dirty="0"/>
          </a:p>
        </p:txBody>
      </p:sp>
      <p:sp>
        <p:nvSpPr>
          <p:cNvPr id="8" name="현황값_아차사고 보고"/>
          <p:cNvSpPr txBox="1"/>
          <p:nvPr/>
        </p:nvSpPr>
        <p:spPr>
          <a:xfrm>
            <a:off x="777240" y="2706624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rgbClr val="F79009"/>
                </a:solidFill>
              </a:rPr>
              <a:t>0</a:t>
            </a:r>
            <a:pPr indent="0" marL="0">
              <a:buNone/>
            </a:pPr>
            <a:r>
              <a:rPr lang="en-US" sz="1200" dirty="0">
                <a:solidFill>
                  <a:srgbClr val="667085"/>
                </a:solidFill>
              </a:rPr>
              <a:t> 건</a:t>
            </a:r>
            <a:endParaRPr lang="en-US" sz="3000" dirty="0"/>
          </a:p>
        </p:txBody>
      </p:sp>
      <p:sp>
        <p:nvSpPr>
          <p:cNvPr id="9" name="현황_순회점검 지적"/>
          <p:cNvSpPr/>
          <p:nvPr/>
        </p:nvSpPr>
        <p:spPr>
          <a:xfrm>
            <a:off x="548640" y="3438144"/>
            <a:ext cx="3291840" cy="914400"/>
          </a:xfrm>
          <a:prstGeom prst="roundRect">
            <a:avLst>
              <a:gd name="adj" fmla="val 12000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7240" y="3547872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75467"/>
                </a:solidFill>
              </a:rPr>
              <a:t>순회점검 지적</a:t>
            </a:r>
            <a:endParaRPr lang="en-US" sz="1200" dirty="0"/>
          </a:p>
        </p:txBody>
      </p:sp>
      <p:sp>
        <p:nvSpPr>
          <p:cNvPr id="11" name="현황값_순회점검 지적"/>
          <p:cNvSpPr txBox="1"/>
          <p:nvPr/>
        </p:nvSpPr>
        <p:spPr>
          <a:xfrm>
            <a:off x="777240" y="3785616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rgbClr val="2E5AAC"/>
                </a:solidFill>
              </a:rPr>
              <a:t>0</a:t>
            </a:r>
            <a:pPr indent="0" marL="0">
              <a:buNone/>
            </a:pPr>
            <a:r>
              <a:rPr lang="en-US" sz="1200" dirty="0">
                <a:solidFill>
                  <a:srgbClr val="667085"/>
                </a:solidFill>
              </a:rPr>
              <a:t> 건</a:t>
            </a:r>
            <a:endParaRPr lang="en-US" sz="3000" dirty="0"/>
          </a:p>
        </p:txBody>
      </p:sp>
      <p:sp>
        <p:nvSpPr>
          <p:cNvPr id="12" name="현황_지적 조치율"/>
          <p:cNvSpPr/>
          <p:nvPr/>
        </p:nvSpPr>
        <p:spPr>
          <a:xfrm>
            <a:off x="548640" y="4517136"/>
            <a:ext cx="3291840" cy="914400"/>
          </a:xfrm>
          <a:prstGeom prst="roundRect">
            <a:avLst>
              <a:gd name="adj" fmla="val 12000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4626864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75467"/>
                </a:solidFill>
              </a:rPr>
              <a:t>지적 조치율</a:t>
            </a:r>
            <a:endParaRPr lang="en-US" sz="1200" dirty="0"/>
          </a:p>
        </p:txBody>
      </p:sp>
      <p:sp>
        <p:nvSpPr>
          <p:cNvPr id="14" name="현황값_지적 조치율"/>
          <p:cNvSpPr txBox="1"/>
          <p:nvPr/>
        </p:nvSpPr>
        <p:spPr>
          <a:xfrm>
            <a:off x="777240" y="486460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rgbClr val="079455"/>
                </a:solidFill>
              </a:rPr>
              <a:t>0</a:t>
            </a:r>
            <a:pPr indent="0" marL="0">
              <a:buNone/>
            </a:pPr>
            <a:r>
              <a:rPr lang="en-US" sz="1200" dirty="0">
                <a:solidFill>
                  <a:srgbClr val="667085"/>
                </a:solidFill>
              </a:rPr>
              <a:t> %</a:t>
            </a:r>
            <a:endParaRPr lang="en-US" sz="3000" dirty="0"/>
          </a:p>
        </p:txBody>
      </p:sp>
      <p:graphicFrame>
        <p:nvGraphicFramePr>
          <p:cNvPr id="15" name="재해차트" descr=""/>
          <p:cNvGraphicFramePr/>
          <p:nvPr/>
        </p:nvGraphicFramePr>
        <p:xfrm>
          <a:off x="4206240" y="1234440"/>
          <a:ext cx="7436815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6" name="Text 13"/>
          <p:cNvSpPr txBox="1"/>
          <p:nvPr/>
        </p:nvSpPr>
        <p:spPr>
          <a:xfrm>
            <a:off x="4206240" y="5532120"/>
            <a:ext cx="74368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67085"/>
                </a:solidFill>
              </a:rPr>
              <a:t>산업재해 통계의 기록·유지는 위원회 심의·의결 사항입니다(법 제24조제2항). 재해 유형·원인별로 나눠 보면 다음 분기 예방계획이 구체적으로 나옵니다.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E5AAC"/>
                </a:solidFill>
              </a:rPr>
              <a:t>안건 1   </a:t>
            </a:r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산업재해 예방계획의 수립</a:t>
            </a:r>
            <a:endParaRPr lang="en-US" sz="2600" dirty="0"/>
          </a:p>
        </p:txBody>
      </p:sp>
      <p:sp>
        <p:nvSpPr>
          <p:cNvPr id="3" name="안건_구분"/>
          <p:cNvSpPr txBox="1"/>
          <p:nvPr/>
        </p:nvSpPr>
        <p:spPr>
          <a:xfrm>
            <a:off x="10180015" y="502920"/>
            <a:ext cx="1463040" cy="329184"/>
          </a:xfrm>
          <a:prstGeom prst="roundRect">
            <a:avLst>
              <a:gd name="adj" fmla="val 50000"/>
            </a:avLst>
          </a:prstGeom>
          <a:solidFill>
            <a:srgbClr val="FFC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1B2E"/>
                </a:solidFill>
              </a:rPr>
              <a:t>심의·의결</a:t>
            </a:r>
            <a:endParaRPr lang="en-US" sz="1200" dirty="0"/>
          </a:p>
        </p:txBody>
      </p:sp>
      <p:sp>
        <p:nvSpPr>
          <p:cNvPr id="4" name="보고카드"/>
          <p:cNvSpPr/>
          <p:nvPr/>
        </p:nvSpPr>
        <p:spPr>
          <a:xfrm>
            <a:off x="548640" y="1280160"/>
            <a:ext cx="6675120" cy="2148840"/>
          </a:xfrm>
          <a:prstGeom prst="roundRect">
            <a:avLst>
              <a:gd name="adj" fmla="val 5106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5" name="보고아이콘_dot"/>
          <p:cNvSpPr/>
          <p:nvPr/>
        </p:nvSpPr>
        <p:spPr>
          <a:xfrm>
            <a:off x="777240" y="1417320"/>
            <a:ext cx="420624" cy="420624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6" name="보고아이콘_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8190" y="1518270"/>
            <a:ext cx="218724" cy="21872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25880" y="1435608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보고 내용</a:t>
            </a:r>
            <a:endParaRPr lang="en-US" sz="1500" dirty="0"/>
          </a:p>
        </p:txBody>
      </p:sp>
      <p:sp>
        <p:nvSpPr>
          <p:cNvPr id="8" name="보고내용"/>
          <p:cNvSpPr txBox="1"/>
          <p:nvPr/>
        </p:nvSpPr>
        <p:spPr>
          <a:xfrm>
            <a:off x="822960" y="1965960"/>
            <a:ext cx="6126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98A2B3"/>
                </a:solidFill>
              </a:rPr>
              <a:t>예: 하반기 지게차·보행자 충돌 위험 감소 — 하역장 보행 통로 펜스 분리(500만원), 후방 감지기·경광등 설치(지게차 6대), 신호수 배치 기준 마련</a:t>
            </a:r>
            <a:endParaRPr lang="en-US" sz="1400" dirty="0"/>
          </a:p>
        </p:txBody>
      </p:sp>
      <p:sp>
        <p:nvSpPr>
          <p:cNvPr id="9" name="의견카드"/>
          <p:cNvSpPr/>
          <p:nvPr/>
        </p:nvSpPr>
        <p:spPr>
          <a:xfrm>
            <a:off x="548640" y="3611880"/>
            <a:ext cx="6675120" cy="2148840"/>
          </a:xfrm>
          <a:prstGeom prst="roundRect">
            <a:avLst>
              <a:gd name="adj" fmla="val 5106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0" name="의견아이콘_dot"/>
          <p:cNvSpPr/>
          <p:nvPr/>
        </p:nvSpPr>
        <p:spPr>
          <a:xfrm>
            <a:off x="777240" y="3749040"/>
            <a:ext cx="420624" cy="420624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1" name="의견아이콘_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190" y="3849990"/>
            <a:ext cx="218724" cy="21872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325880" y="3767328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위원 의견</a:t>
            </a:r>
            <a:endParaRPr lang="en-US" sz="1500" dirty="0"/>
          </a:p>
        </p:txBody>
      </p:sp>
      <p:sp>
        <p:nvSpPr>
          <p:cNvPr id="13" name="위원의견"/>
          <p:cNvSpPr txBox="1"/>
          <p:nvPr/>
        </p:nvSpPr>
        <p:spPr>
          <a:xfrm>
            <a:off x="822960" y="4297680"/>
            <a:ext cx="6126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98A2B3"/>
                </a:solidFill>
              </a:rPr>
              <a:t>예: 근로자위원 — 야간 하역 시 조명도 함께 개선 요청 / 사용자위원 — 조명 추가는 이번 예산에 포함하기로 함</a:t>
            </a:r>
            <a:endParaRPr lang="en-US" sz="1400" dirty="0"/>
          </a:p>
        </p:txBody>
      </p:sp>
      <p:sp>
        <p:nvSpPr>
          <p:cNvPr id="14" name="의결카드"/>
          <p:cNvSpPr/>
          <p:nvPr/>
        </p:nvSpPr>
        <p:spPr>
          <a:xfrm>
            <a:off x="7589520" y="1280160"/>
            <a:ext cx="4053535" cy="4480560"/>
          </a:xfrm>
          <a:prstGeom prst="roundRect">
            <a:avLst>
              <a:gd name="adj" fmla="val 270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의결카드선"/>
          <p:cNvSpPr/>
          <p:nvPr/>
        </p:nvSpPr>
        <p:spPr>
          <a:xfrm>
            <a:off x="7589520" y="1280160"/>
            <a:ext cx="4053535" cy="4480560"/>
          </a:xfrm>
          <a:prstGeom prst="roundRect">
            <a:avLst>
              <a:gd name="adj" fmla="val 2707"/>
            </a:avLst>
          </a:prstGeom>
          <a:solidFill>
            <a:srgbClr val="FFFFFF"/>
          </a:solidFill>
          <a:ln w="12700">
            <a:solidFill>
              <a:srgbClr val="D0D5DD"/>
            </a:solidFill>
            <a:prstDash val="solid"/>
          </a:ln>
        </p:spPr>
      </p:sp>
      <p:sp>
        <p:nvSpPr>
          <p:cNvPr id="16" name="의결아이콘_dot"/>
          <p:cNvSpPr/>
          <p:nvPr/>
        </p:nvSpPr>
        <p:spPr>
          <a:xfrm>
            <a:off x="7863840" y="1463040"/>
            <a:ext cx="512064" cy="512064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7" name="의결아이콘_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6735" y="1585935"/>
            <a:ext cx="266273" cy="266273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8503920" y="150876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의결 결과</a:t>
            </a:r>
            <a:endParaRPr lang="en-US" sz="1600" dirty="0"/>
          </a:p>
        </p:txBody>
      </p:sp>
      <p:sp>
        <p:nvSpPr>
          <p:cNvPr id="19" name="의결결과"/>
          <p:cNvSpPr txBox="1"/>
          <p:nvPr/>
        </p:nvSpPr>
        <p:spPr>
          <a:xfrm>
            <a:off x="7863840" y="2194560"/>
            <a:ext cx="3504895" cy="457200"/>
          </a:xfrm>
          <a:prstGeom prst="roundRect">
            <a:avLst>
              <a:gd name="adj" fmla="val 50000"/>
            </a:avLst>
          </a:prstGeom>
          <a:solidFill>
            <a:srgbClr val="07945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원안 의결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7863840" y="2743200"/>
            <a:ext cx="3504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8A2B3"/>
                </a:solidFill>
              </a:rPr>
              <a:t>원안 의결 · 수정 의결 · 보고 · 보류 · 의결하지 못함 중 하나로 바꾸세요</a:t>
            </a:r>
            <a:endParaRPr lang="en-US" sz="1050" dirty="0"/>
          </a:p>
        </p:txBody>
      </p:sp>
      <p:sp>
        <p:nvSpPr>
          <p:cNvPr id="21" name="Text 16"/>
          <p:cNvSpPr txBox="1"/>
          <p:nvPr/>
        </p:nvSpPr>
        <p:spPr>
          <a:xfrm>
            <a:off x="7863840" y="3337560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67085"/>
                </a:solidFill>
              </a:rPr>
              <a:t>찬성</a:t>
            </a:r>
            <a:endParaRPr lang="en-US" sz="1100" dirty="0"/>
          </a:p>
        </p:txBody>
      </p:sp>
      <p:sp>
        <p:nvSpPr>
          <p:cNvPr id="22" name="의결_찬성"/>
          <p:cNvSpPr txBox="1"/>
          <p:nvPr/>
        </p:nvSpPr>
        <p:spPr>
          <a:xfrm>
            <a:off x="9052560" y="3291840"/>
            <a:ext cx="231617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</a:rPr>
              <a:t>0명</a:t>
            </a:r>
            <a:endParaRPr lang="en-US" sz="1400" dirty="0"/>
          </a:p>
        </p:txBody>
      </p:sp>
      <p:sp>
        <p:nvSpPr>
          <p:cNvPr id="23" name="Text 18"/>
          <p:cNvSpPr txBox="1"/>
          <p:nvPr/>
        </p:nvSpPr>
        <p:spPr>
          <a:xfrm>
            <a:off x="7863840" y="3886200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67085"/>
                </a:solidFill>
              </a:rPr>
              <a:t>반대</a:t>
            </a:r>
            <a:endParaRPr lang="en-US" sz="1100" dirty="0"/>
          </a:p>
        </p:txBody>
      </p:sp>
      <p:sp>
        <p:nvSpPr>
          <p:cNvPr id="24" name="의결_반대"/>
          <p:cNvSpPr txBox="1"/>
          <p:nvPr/>
        </p:nvSpPr>
        <p:spPr>
          <a:xfrm>
            <a:off x="9052560" y="3840480"/>
            <a:ext cx="231617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</a:rPr>
              <a:t>0명</a:t>
            </a:r>
            <a:endParaRPr lang="en-US" sz="1400" dirty="0"/>
          </a:p>
        </p:txBody>
      </p:sp>
      <p:sp>
        <p:nvSpPr>
          <p:cNvPr id="25" name="Text 20"/>
          <p:cNvSpPr txBox="1"/>
          <p:nvPr/>
        </p:nvSpPr>
        <p:spPr>
          <a:xfrm>
            <a:off x="7863840" y="4434840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67085"/>
                </a:solidFill>
              </a:rPr>
              <a:t>담당</a:t>
            </a:r>
            <a:endParaRPr lang="en-US" sz="1100" dirty="0"/>
          </a:p>
        </p:txBody>
      </p:sp>
      <p:sp>
        <p:nvSpPr>
          <p:cNvPr id="26" name="의결_담당"/>
          <p:cNvSpPr txBox="1"/>
          <p:nvPr/>
        </p:nvSpPr>
        <p:spPr>
          <a:xfrm>
            <a:off x="9052560" y="4389120"/>
            <a:ext cx="231617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</a:rPr>
              <a:t>부서 · 성명</a:t>
            </a:r>
            <a:endParaRPr lang="en-US" sz="1400" dirty="0"/>
          </a:p>
        </p:txBody>
      </p:sp>
      <p:sp>
        <p:nvSpPr>
          <p:cNvPr id="27" name="Text 22"/>
          <p:cNvSpPr txBox="1"/>
          <p:nvPr/>
        </p:nvSpPr>
        <p:spPr>
          <a:xfrm>
            <a:off x="7863840" y="4983480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67085"/>
                </a:solidFill>
              </a:rPr>
              <a:t>이행 기한</a:t>
            </a:r>
            <a:endParaRPr lang="en-US" sz="1100" dirty="0"/>
          </a:p>
        </p:txBody>
      </p:sp>
      <p:sp>
        <p:nvSpPr>
          <p:cNvPr id="28" name="의결_이행 기한"/>
          <p:cNvSpPr txBox="1"/>
          <p:nvPr/>
        </p:nvSpPr>
        <p:spPr>
          <a:xfrm>
            <a:off x="9052560" y="4937760"/>
            <a:ext cx="231617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44054"/>
                </a:solidFill>
              </a:rPr>
              <a:t>2026. 00. 00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위험성평가 · 개선 결과 보고</a:t>
            </a:r>
            <a:endParaRPr lang="en-US" sz="2600" dirty="0"/>
          </a:p>
        </p:txBody>
      </p:sp>
      <p:pic>
        <p:nvPicPr>
          <p:cNvPr id="3" name="개선 전 사진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280160"/>
            <a:ext cx="3246120" cy="2240280"/>
          </a:xfrm>
          <a:prstGeom prst="rect">
            <a:avLst/>
          </a:prstGeom>
        </p:spPr>
      </p:pic>
      <p:sp>
        <p:nvSpPr>
          <p:cNvPr id="4" name="개선 전_라벨"/>
          <p:cNvSpPr txBox="1"/>
          <p:nvPr/>
        </p:nvSpPr>
        <p:spPr>
          <a:xfrm>
            <a:off x="685800" y="1417320"/>
            <a:ext cx="960120" cy="310896"/>
          </a:xfrm>
          <a:prstGeom prst="roundRect">
            <a:avLst>
              <a:gd name="adj" fmla="val 50000"/>
            </a:avLst>
          </a:prstGeom>
          <a:solidFill>
            <a:srgbClr val="D92D2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개선 전</a:t>
            </a:r>
            <a:endParaRPr lang="en-US" sz="1200" dirty="0"/>
          </a:p>
        </p:txBody>
      </p:sp>
      <p:pic>
        <p:nvPicPr>
          <p:cNvPr id="5" name="개선 후 사진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680" y="1280160"/>
            <a:ext cx="3246120" cy="2240280"/>
          </a:xfrm>
          <a:prstGeom prst="rect">
            <a:avLst/>
          </a:prstGeom>
        </p:spPr>
      </p:pic>
      <p:sp>
        <p:nvSpPr>
          <p:cNvPr id="6" name="개선 후_라벨"/>
          <p:cNvSpPr txBox="1"/>
          <p:nvPr/>
        </p:nvSpPr>
        <p:spPr>
          <a:xfrm>
            <a:off x="4434840" y="1417320"/>
            <a:ext cx="960120" cy="310896"/>
          </a:xfrm>
          <a:prstGeom prst="roundRect">
            <a:avLst>
              <a:gd name="adj" fmla="val 50000"/>
            </a:avLst>
          </a:prstGeom>
          <a:solidFill>
            <a:srgbClr val="07945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개선 후</a:t>
            </a:r>
            <a:endParaRPr lang="en-US" sz="1200" dirty="0"/>
          </a:p>
        </p:txBody>
      </p:sp>
      <p:sp>
        <p:nvSpPr>
          <p:cNvPr id="7" name="화살표_dot"/>
          <p:cNvSpPr/>
          <p:nvPr/>
        </p:nvSpPr>
        <p:spPr>
          <a:xfrm>
            <a:off x="3849624" y="2199132"/>
            <a:ext cx="402336" cy="402336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8" name="화살표_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185" y="2295693"/>
            <a:ext cx="209215" cy="209215"/>
          </a:xfrm>
          <a:prstGeom prst="rect">
            <a:avLst/>
          </a:prstGeom>
        </p:spPr>
      </p:pic>
      <p:sp>
        <p:nvSpPr>
          <p:cNvPr id="9" name="개선카드"/>
          <p:cNvSpPr/>
          <p:nvPr/>
        </p:nvSpPr>
        <p:spPr>
          <a:xfrm>
            <a:off x="548640" y="3703320"/>
            <a:ext cx="6995160" cy="2011680"/>
          </a:xfrm>
          <a:prstGeom prst="roundRect">
            <a:avLst>
              <a:gd name="adj" fmla="val 5455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0" name="Text 5"/>
          <p:cNvSpPr txBox="1"/>
          <p:nvPr/>
        </p:nvSpPr>
        <p:spPr>
          <a:xfrm>
            <a:off x="777240" y="384048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92D20"/>
                </a:solidFill>
              </a:rPr>
              <a:t>유해·위험요인</a:t>
            </a:r>
            <a:endParaRPr lang="en-US" sz="1200" dirty="0"/>
          </a:p>
        </p:txBody>
      </p:sp>
      <p:sp>
        <p:nvSpPr>
          <p:cNvPr id="11" name="요인"/>
          <p:cNvSpPr txBox="1"/>
          <p:nvPr/>
        </p:nvSpPr>
        <p:spPr>
          <a:xfrm>
            <a:off x="777240" y="4114800"/>
            <a:ext cx="6492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98A2B3"/>
                </a:solidFill>
              </a:rPr>
              <a:t>예: 컨베이어 회전부 방호덮개가 없어 점검·청소 중 손이 말려 들어갈 위험</a:t>
            </a:r>
            <a:endParaRPr lang="en-US" sz="1400" dirty="0"/>
          </a:p>
        </p:txBody>
      </p:sp>
      <p:sp>
        <p:nvSpPr>
          <p:cNvPr id="12" name="Text 7"/>
          <p:cNvSpPr txBox="1"/>
          <p:nvPr/>
        </p:nvSpPr>
        <p:spPr>
          <a:xfrm>
            <a:off x="777240" y="470916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79455"/>
                </a:solidFill>
              </a:rPr>
              <a:t>감소대책 · 결과</a:t>
            </a:r>
            <a:endParaRPr lang="en-US" sz="1200" dirty="0"/>
          </a:p>
        </p:txBody>
      </p:sp>
      <p:sp>
        <p:nvSpPr>
          <p:cNvPr id="13" name="대책"/>
          <p:cNvSpPr txBox="1"/>
          <p:nvPr/>
        </p:nvSpPr>
        <p:spPr>
          <a:xfrm>
            <a:off x="777240" y="4983480"/>
            <a:ext cx="6492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98A2B3"/>
                </a:solidFill>
              </a:rPr>
              <a:t>예: 고정식 방호덮개 설치, 덮개 열면 설비가 멈추는 연동장치 — 위험성 12(높음) → 4(낮음)</a:t>
            </a:r>
            <a:endParaRPr lang="en-US" sz="1400" dirty="0"/>
          </a:p>
        </p:txBody>
      </p:sp>
      <p:sp>
        <p:nvSpPr>
          <p:cNvPr id="14" name="Text 9"/>
          <p:cNvSpPr txBox="1"/>
          <p:nvPr/>
        </p:nvSpPr>
        <p:spPr>
          <a:xfrm>
            <a:off x="7909560" y="1280160"/>
            <a:ext cx="37334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44054"/>
                </a:solidFill>
              </a:rPr>
              <a:t>위험성 등급별 개선 현황</a:t>
            </a:r>
            <a:endParaRPr lang="en-US" sz="1300" dirty="0"/>
          </a:p>
        </p:txBody>
      </p:sp>
      <p:graphicFrame>
        <p:nvGraphicFramePr>
          <p:cNvPr id="15" name="위험성차트" descr=""/>
          <p:cNvGraphicFramePr/>
          <p:nvPr/>
        </p:nvGraphicFramePr>
        <p:xfrm>
          <a:off x="7909560" y="1600200"/>
          <a:ext cx="3733495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의결사항 후속 조치 · 다음 회의</a:t>
            </a:r>
            <a:endParaRPr lang="en-US" sz="2600" dirty="0"/>
          </a:p>
        </p:txBody>
      </p:sp>
      <p:graphicFrame>
        <p:nvGraphicFramePr>
          <p:cNvPr id="8" name="후속조치표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80160"/>
          <a:ext cx="758952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3383280"/>
                <a:gridCol w="1188720"/>
                <a:gridCol w="1005840"/>
                <a:gridCol w="146304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No.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조치 사항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담당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기한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근로자 공지 방법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B2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i="1" dirty="0">
                          <a:solidFill>
                            <a:srgbClr val="98A2B3"/>
                          </a:solidFill>
                        </a:rPr>
                        <a:t>1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i="1" dirty="0">
                          <a:solidFill>
                            <a:srgbClr val="98A2B3"/>
                          </a:solidFill>
                        </a:rPr>
                        <a:t>하역장 보행 통로 펜스·조명 설치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i="1" dirty="0">
                          <a:solidFill>
                            <a:srgbClr val="98A2B3"/>
                          </a:solidFill>
                        </a:rPr>
                        <a:t>물류팀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i="1" dirty="0">
                          <a:solidFill>
                            <a:srgbClr val="98A2B3"/>
                          </a:solidFill>
                        </a:rPr>
                        <a:t>11. 30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i="1" dirty="0">
                          <a:solidFill>
                            <a:srgbClr val="98A2B3"/>
                          </a:solidFill>
                        </a:rPr>
                        <a:t>게시판 · TBM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44054"/>
                          </a:solidFill>
                        </a:rPr>
                        <a:t>2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44054"/>
                          </a:solidFill>
                        </a:rPr>
                        <a:t>3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44054"/>
                          </a:solidFill>
                        </a:rPr>
                        <a:t>4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44054"/>
                          </a:solidFill>
                        </a:rPr>
                        <a:t>5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44054"/>
                          </a:solidFill>
                        </a:rPr>
                        <a:t>6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00" dirty="0"/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/>
                    </a:solidFill>
                  </a:tcPr>
                </a:tc>
              </a:tr>
            </a:tbl>
          </a:graphicData>
        </a:graphic>
      </p:graphicFrame>
      <p:sp>
        <p:nvSpPr>
          <p:cNvPr id="4" name="다음회의카드"/>
          <p:cNvSpPr/>
          <p:nvPr/>
        </p:nvSpPr>
        <p:spPr>
          <a:xfrm>
            <a:off x="8503920" y="1280160"/>
            <a:ext cx="3139135" cy="2194560"/>
          </a:xfrm>
          <a:prstGeom prst="roundRect">
            <a:avLst>
              <a:gd name="adj" fmla="val 5000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5" name="다음회의아이콘_dot"/>
          <p:cNvSpPr/>
          <p:nvPr/>
        </p:nvSpPr>
        <p:spPr>
          <a:xfrm>
            <a:off x="8732520" y="1417320"/>
            <a:ext cx="457200" cy="457200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6" name="다음회의아이콘_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42248" y="1527048"/>
            <a:ext cx="237744" cy="23774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9326880" y="1444752"/>
            <a:ext cx="21332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다음 정기회의</a:t>
            </a:r>
            <a:endParaRPr lang="en-US" sz="1500" dirty="0"/>
          </a:p>
        </p:txBody>
      </p:sp>
      <p:sp>
        <p:nvSpPr>
          <p:cNvPr id="8" name="다음회의일시"/>
          <p:cNvSpPr txBox="1"/>
          <p:nvPr/>
        </p:nvSpPr>
        <p:spPr>
          <a:xfrm>
            <a:off x="8778240" y="2057400"/>
            <a:ext cx="2590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44054"/>
                </a:solidFill>
              </a:rPr>
              <a:t>2027. 01. 00 (요일) 14:00</a:t>
            </a:r>
            <a:endParaRPr lang="en-US" sz="1700" dirty="0"/>
          </a:p>
        </p:txBody>
      </p:sp>
      <p:sp>
        <p:nvSpPr>
          <p:cNvPr id="9" name="다음회의장소"/>
          <p:cNvSpPr txBox="1"/>
          <p:nvPr/>
        </p:nvSpPr>
        <p:spPr>
          <a:xfrm>
            <a:off x="8778240" y="2514600"/>
            <a:ext cx="2590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75467"/>
                </a:solidFill>
              </a:rPr>
              <a:t>장소: 본관 2층 대회의실</a:t>
            </a:r>
            <a:endParaRPr lang="en-US" sz="1300" dirty="0"/>
          </a:p>
        </p:txBody>
      </p:sp>
      <p:sp>
        <p:nvSpPr>
          <p:cNvPr id="10" name="공지안내"/>
          <p:cNvSpPr/>
          <p:nvPr/>
        </p:nvSpPr>
        <p:spPr>
          <a:xfrm>
            <a:off x="8503920" y="3657600"/>
            <a:ext cx="3139135" cy="2057400"/>
          </a:xfrm>
          <a:prstGeom prst="roundRect">
            <a:avLst>
              <a:gd name="adj" fmla="val 5333"/>
            </a:avLst>
          </a:prstGeom>
          <a:solidFill>
            <a:srgbClr val="FFF6D6"/>
          </a:solidFill>
          <a:ln w="12700">
            <a:solidFill>
              <a:srgbClr val="FFF6D6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8778240" y="3794760"/>
            <a:ext cx="2590495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2"/>
                </a:solidFill>
              </a:rPr>
              <a:t>회의 결과 알리기</a:t>
            </a:r>
            <a:endParaRPr lang="en-US" sz="12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rgbClr val="475467"/>
                </a:solidFill>
              </a:rPr>
              <a:t>위원장은 회의 결과를 사내방송·사내보·게시·정례조회 등으로 근로자에게 신속히 알립니다(시행령 제39조). 회의록은 2년간 보존합니다(법 제164조).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양식 사용 방법</a:t>
            </a:r>
            <a:endParaRPr lang="en-US" sz="2600" dirty="0"/>
          </a:p>
        </p:txBody>
      </p:sp>
      <p:sp>
        <p:nvSpPr>
          <p:cNvPr id="3" name="방법_1"/>
          <p:cNvSpPr/>
          <p:nvPr/>
        </p:nvSpPr>
        <p:spPr>
          <a:xfrm>
            <a:off x="548640" y="1371600"/>
            <a:ext cx="2567864" cy="3291840"/>
          </a:xfrm>
          <a:prstGeom prst="roundRect">
            <a:avLst>
              <a:gd name="adj" fmla="val 4273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4" name="방법아이콘_1_dot"/>
          <p:cNvSpPr/>
          <p:nvPr/>
        </p:nvSpPr>
        <p:spPr>
          <a:xfrm>
            <a:off x="822960" y="1691640"/>
            <a:ext cx="640080" cy="640080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5" name="방법아이콘_1_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6579" y="184525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247824" y="1719072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D0D5DD"/>
                </a:solidFill>
              </a:rPr>
              <a:t>01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5603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안건 장 늘리기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063240"/>
            <a:ext cx="201922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467"/>
                </a:solidFill>
              </a:rPr>
              <a:t>'안건 1' 장을 선택하고 Ctrl+D로 복제해 안건 수만큼 늘립니다. 제목의 안건 번호·이름을 바꾸세요.</a:t>
            </a:r>
            <a:endParaRPr lang="en-US" sz="1300" dirty="0"/>
          </a:p>
        </p:txBody>
      </p:sp>
      <p:sp>
        <p:nvSpPr>
          <p:cNvPr id="9" name="방법_2"/>
          <p:cNvSpPr/>
          <p:nvPr/>
        </p:nvSpPr>
        <p:spPr>
          <a:xfrm>
            <a:off x="3390824" y="1371600"/>
            <a:ext cx="2567864" cy="3291840"/>
          </a:xfrm>
          <a:prstGeom prst="roundRect">
            <a:avLst>
              <a:gd name="adj" fmla="val 4273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0" name="방법아이콘_2_dot"/>
          <p:cNvSpPr/>
          <p:nvPr/>
        </p:nvSpPr>
        <p:spPr>
          <a:xfrm>
            <a:off x="3665144" y="1691640"/>
            <a:ext cx="640080" cy="640080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1" name="방법아이콘_2_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8763" y="1845259"/>
            <a:ext cx="332842" cy="33284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090008" y="1719072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D0D5DD"/>
                </a:solidFill>
              </a:rPr>
              <a:t>02</a:t>
            </a:r>
            <a:endParaRPr lang="en-US" sz="2200" dirty="0"/>
          </a:p>
        </p:txBody>
      </p:sp>
      <p:sp>
        <p:nvSpPr>
          <p:cNvPr id="13" name="Text 9"/>
          <p:cNvSpPr txBox="1"/>
          <p:nvPr/>
        </p:nvSpPr>
        <p:spPr>
          <a:xfrm>
            <a:off x="3665144" y="25603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숫자 · 차트 바꾸기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3665144" y="3063240"/>
            <a:ext cx="201922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467"/>
                </a:solidFill>
              </a:rPr>
              <a:t>차트를 우클릭 → [데이터 편집]에서 실제 건수로 바꿉니다. 회색 기울임 글씨는 예시이니 지우고 쓰세요.</a:t>
            </a:r>
            <a:endParaRPr lang="en-US" sz="1300" dirty="0"/>
          </a:p>
        </p:txBody>
      </p:sp>
      <p:sp>
        <p:nvSpPr>
          <p:cNvPr id="15" name="방법_3"/>
          <p:cNvSpPr/>
          <p:nvPr/>
        </p:nvSpPr>
        <p:spPr>
          <a:xfrm>
            <a:off x="6233008" y="1371600"/>
            <a:ext cx="2567864" cy="3291840"/>
          </a:xfrm>
          <a:prstGeom prst="roundRect">
            <a:avLst>
              <a:gd name="adj" fmla="val 4273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6" name="방법아이콘_3_dot"/>
          <p:cNvSpPr/>
          <p:nvPr/>
        </p:nvSpPr>
        <p:spPr>
          <a:xfrm>
            <a:off x="6507328" y="1691640"/>
            <a:ext cx="640080" cy="640080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7" name="방법아이콘_3_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947" y="1845259"/>
            <a:ext cx="332842" cy="332842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7932191" y="1719072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D0D5DD"/>
                </a:solidFill>
              </a:rPr>
              <a:t>03</a:t>
            </a:r>
            <a:endParaRPr lang="en-US" sz="2200" dirty="0"/>
          </a:p>
        </p:txBody>
      </p:sp>
      <p:sp>
        <p:nvSpPr>
          <p:cNvPr id="19" name="Text 14"/>
          <p:cNvSpPr txBox="1"/>
          <p:nvPr/>
        </p:nvSpPr>
        <p:spPr>
          <a:xfrm>
            <a:off x="6507328" y="25603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회의록과 함께</a:t>
            </a:r>
            <a:endParaRPr lang="en-US" sz="1700" dirty="0"/>
          </a:p>
        </p:txBody>
      </p:sp>
      <p:sp>
        <p:nvSpPr>
          <p:cNvPr id="20" name="Text 15"/>
          <p:cNvSpPr txBox="1"/>
          <p:nvPr/>
        </p:nvSpPr>
        <p:spPr>
          <a:xfrm>
            <a:off x="6507328" y="3063240"/>
            <a:ext cx="201922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467"/>
                </a:solidFill>
              </a:rPr>
              <a:t>회의 내용은 SafePlum 산업안전보건위원회 작성기에서 회의록·개최 공고·결과 보고서로 바로 만들 수 있습니다.</a:t>
            </a:r>
            <a:endParaRPr lang="en-US" sz="1300" dirty="0"/>
          </a:p>
        </p:txBody>
      </p:sp>
      <p:sp>
        <p:nvSpPr>
          <p:cNvPr id="21" name="방법_4"/>
          <p:cNvSpPr/>
          <p:nvPr/>
        </p:nvSpPr>
        <p:spPr>
          <a:xfrm>
            <a:off x="9075191" y="1371600"/>
            <a:ext cx="2567864" cy="3291840"/>
          </a:xfrm>
          <a:prstGeom prst="roundRect">
            <a:avLst>
              <a:gd name="adj" fmla="val 4273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22" name="방법아이콘_4_dot"/>
          <p:cNvSpPr/>
          <p:nvPr/>
        </p:nvSpPr>
        <p:spPr>
          <a:xfrm>
            <a:off x="9349511" y="1691640"/>
            <a:ext cx="640080" cy="640080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23" name="방법아이콘_4_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3131" y="1845259"/>
            <a:ext cx="332842" cy="332842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0774375" y="1719072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D0D5DD"/>
                </a:solidFill>
              </a:rPr>
              <a:t>04</a:t>
            </a:r>
            <a:endParaRPr lang="en-US" sz="2200" dirty="0"/>
          </a:p>
        </p:txBody>
      </p:sp>
      <p:sp>
        <p:nvSpPr>
          <p:cNvPr id="25" name="Text 19"/>
          <p:cNvSpPr txBox="1"/>
          <p:nvPr/>
        </p:nvSpPr>
        <p:spPr>
          <a:xfrm>
            <a:off x="9349511" y="25603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보고 · 보관</a:t>
            </a:r>
            <a:endParaRPr lang="en-US" sz="1700" dirty="0"/>
          </a:p>
        </p:txBody>
      </p:sp>
      <p:sp>
        <p:nvSpPr>
          <p:cNvPr id="26" name="Text 20"/>
          <p:cNvSpPr txBox="1"/>
          <p:nvPr/>
        </p:nvSpPr>
        <p:spPr>
          <a:xfrm>
            <a:off x="9349511" y="3063240"/>
            <a:ext cx="201922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467"/>
                </a:solidFill>
              </a:rPr>
              <a:t>[파일] → [내보내기] → PDF로 저장해 위원에게 배포하고 회의록과 함께 보관합니다.</a:t>
            </a:r>
            <a:endParaRPr lang="en-US" sz="1300" dirty="0"/>
          </a:p>
        </p:txBody>
      </p:sp>
      <p:sp>
        <p:nvSpPr>
          <p:cNvPr id="27" name="방법_안내"/>
          <p:cNvSpPr/>
          <p:nvPr/>
        </p:nvSpPr>
        <p:spPr>
          <a:xfrm>
            <a:off x="548640" y="4983480"/>
            <a:ext cx="11094415" cy="868680"/>
          </a:xfrm>
          <a:prstGeom prst="roundRect">
            <a:avLst>
              <a:gd name="adj" fmla="val 12632"/>
            </a:avLst>
          </a:prstGeom>
          <a:solidFill>
            <a:srgbClr val="FFF6D6"/>
          </a:solidFill>
          <a:ln w="12700">
            <a:solidFill>
              <a:srgbClr val="FFF6D6"/>
            </a:solidFill>
            <a:prstDash val="solid"/>
          </a:ln>
        </p:spPr>
      </p:sp>
      <p:sp>
        <p:nvSpPr>
          <p:cNvPr id="28" name="Text 22"/>
          <p:cNvSpPr txBox="1"/>
          <p:nvPr/>
        </p:nvSpPr>
        <p:spPr>
          <a:xfrm>
            <a:off x="822960" y="507492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회의록 작성기  </a:t>
            </a:r>
            <a:pPr indent="0" marL="0">
              <a:buNone/>
            </a:pPr>
            <a:r>
              <a:rPr lang="en-US" sz="1300" dirty="0">
                <a:solidFill>
                  <a:srgbClr val="475467"/>
                </a:solidFill>
              </a:rPr>
              <a:t>safeplum.com/tools/committee — 위원 출석·과반 확인, 안건별 의결, 후속 조치, 개최 공고까지 자동 정리. 이 장은 배포 전에 지우세요.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fePlum Committee">
  <a:themeElements>
    <a:clrScheme name="SafePlum Committee">
      <a:dk1>
        <a:srgbClr val="1B2433"/>
      </a:dk1>
      <a:lt1>
        <a:srgbClr val="FFFFFF"/>
      </a:lt1>
      <a:dk2>
        <a:srgbClr val="0E1B2E"/>
      </a:dk2>
      <a:lt2>
        <a:srgbClr val="F2F4F7"/>
      </a:lt2>
      <a:accent1>
        <a:srgbClr val="FFC400"/>
      </a:accent1>
      <a:accent2>
        <a:srgbClr val="D92D20"/>
      </a:accent2>
      <a:accent3>
        <a:srgbClr val="079455"/>
      </a:accent3>
      <a:accent4>
        <a:srgbClr val="2E5AAC"/>
      </a:accent4>
      <a:accent5>
        <a:srgbClr val="667085"/>
      </a:accent5>
      <a:accent6>
        <a:srgbClr val="F79009"/>
      </a:accent6>
      <a:hlink>
        <a:srgbClr val="2E5AAC"/>
      </a:hlink>
      <a:folHlink>
        <a:srgbClr val="6941C6"/>
      </a:folHlink>
    </a:clrScheme>
    <a:fontScheme name="SafePlum Committe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SafePlum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산업안전보건위원회 회의 자료</dc:title>
  <dc:subject>PptxGenJS Presentation</dc:subject>
  <dc:creator>SafePlum</dc:creator>
  <cp:lastModifiedBy>SafePlum</cp:lastModifiedBy>
  <cp:revision>1</cp:revision>
  <dcterms:created xsi:type="dcterms:W3CDTF">2026-10-27T02:04:40Z</dcterms:created>
  <dcterms:modified xsi:type="dcterms:W3CDTF">2026-10-27T02:04:40Z</dcterms:modified>
</cp:coreProperties>
</file>