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표지: 오른쪽 카드의 예시 문구를 지우고 사업장·점검 구분·기간·점검자·보고일을 입력하세요.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요약: 상단 숫자 4개를 건수로 바꾸고, 표에 지적 건을 한 줄씩 적습니다. 회색 1번 줄은 예시이니 고쳐 쓰거나 지우세요. 줄이 모자라면 표에서 Tab으로 줄을 추가하세요.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상세(1건/장): 사진은 우클릭 → [그림 바꾸기]로 바꾸면 틀 크기가 유지됩니다. 회색 예시 문구는 지우고 쓰세요. 지적 건수만큼 이 슬라이드를 복제(Ctrl+D)하고 No.를 바꾸세요. 상태 칸은 '완료/진행 중/미착수' 중 하나만 남기고, 색은 완료=초록, 진행 중=주황, 미착수=빨강으로 바꾸세요.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위험성평가 전·후: 위험성 비교 표의 숫자를 사업장 기준(예: 5×4, 3×3)에 맞게 고치세요. 감소대책 종류는 해당 칸의 네모를 채우거나 ✓를 입력하세요. 개선 후 위험성이 허용 기준을 넘으면 '재평가 결과'에 추가 조치를 적습니다.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아차사고: 다친 사람이 없어도 같은 원인이 반복되면 사고로 이어집니다. 원인은 인적·물적·관리적으로 나눠 적고, 재발방지 대책은 원인과 짝이 맞게 적으세요. 대책을 위험성평가(수시평가)에 반영했는지 아래 칸에 표시합니다. 개인정보(실명·연락처)는 보고 범위에 맞게 적으세요.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간단 보고(2건/장): 경미한 지적을 묶어 보고할 때 씁니다. 사진은 우클릭 → [그림 바꾸기].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E1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74520"/>
            <a:ext cx="67665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657600"/>
            <a:ext cx="640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C9D3E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8A2B3"/>
                </a:solidFill>
              </a:rPr>
              <a:t>SafePlum · 안전보건 서류 무료 작성 safeplum.com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표지_구분"/>
          <p:cNvSpPr txBox="1"/>
          <p:nvPr/>
        </p:nvSpPr>
        <p:spPr>
          <a:xfrm>
            <a:off x="548640" y="1234440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E"/>
                </a:solidFill>
              </a:rPr>
              <a:t>안전보건 개선 보고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87452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지적사항 개선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전·후 보고서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365760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C9D3E3"/>
                </a:solidFill>
              </a:rPr>
              <a:t>위험성평가 · 아차사고 · 순회·합동점검</a:t>
            </a:r>
            <a:endParaRPr lang="en-US" sz="1800" dirty="0"/>
          </a:p>
        </p:txBody>
      </p:sp>
      <p:sp>
        <p:nvSpPr>
          <p:cNvPr id="5" name="표지_정보카드"/>
          <p:cNvSpPr/>
          <p:nvPr/>
        </p:nvSpPr>
        <p:spPr>
          <a:xfrm>
            <a:off x="7635240" y="1234440"/>
            <a:ext cx="4023360" cy="4480560"/>
          </a:xfrm>
          <a:prstGeom prst="roundRect">
            <a:avLst>
              <a:gd name="adj" fmla="val 3636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0" y="155448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사업장</a:t>
            </a:r>
            <a:endParaRPr lang="en-US" sz="1100" dirty="0"/>
          </a:p>
        </p:txBody>
      </p:sp>
      <p:sp>
        <p:nvSpPr>
          <p:cNvPr id="7" name="표지_사업장"/>
          <p:cNvSpPr txBox="1"/>
          <p:nvPr/>
        </p:nvSpPr>
        <p:spPr>
          <a:xfrm>
            <a:off x="7955280" y="18288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예: (주)○○ 2공장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35915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점검 구분</a:t>
            </a:r>
            <a:endParaRPr lang="en-US" sz="1100" dirty="0"/>
          </a:p>
        </p:txBody>
      </p:sp>
      <p:sp>
        <p:nvSpPr>
          <p:cNvPr id="9" name="표지_점검 구분"/>
          <p:cNvSpPr txBox="1"/>
          <p:nvPr/>
        </p:nvSpPr>
        <p:spPr>
          <a:xfrm>
            <a:off x="7955280" y="263347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위험성평가 / 아차사고 / 순회점검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955280" y="3163824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점검 기간</a:t>
            </a:r>
            <a:endParaRPr lang="en-US" sz="1100" dirty="0"/>
          </a:p>
        </p:txBody>
      </p:sp>
      <p:sp>
        <p:nvSpPr>
          <p:cNvPr id="11" name="표지_점검 기간"/>
          <p:cNvSpPr txBox="1"/>
          <p:nvPr/>
        </p:nvSpPr>
        <p:spPr>
          <a:xfrm>
            <a:off x="7955280" y="3438144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2026. 10. 00 ~ 10. 00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3968496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점검자</a:t>
            </a:r>
            <a:endParaRPr lang="en-US" sz="1100" dirty="0"/>
          </a:p>
        </p:txBody>
      </p:sp>
      <p:sp>
        <p:nvSpPr>
          <p:cNvPr id="13" name="표지_점검자"/>
          <p:cNvSpPr txBox="1"/>
          <p:nvPr/>
        </p:nvSpPr>
        <p:spPr>
          <a:xfrm>
            <a:off x="7955280" y="424281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소속 · 성명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7955280" y="477316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보고일</a:t>
            </a:r>
            <a:endParaRPr lang="en-US" sz="1100" dirty="0"/>
          </a:p>
        </p:txBody>
      </p:sp>
      <p:sp>
        <p:nvSpPr>
          <p:cNvPr id="15" name="표지_보고일"/>
          <p:cNvSpPr txBox="1"/>
          <p:nvPr/>
        </p:nvSpPr>
        <p:spPr>
          <a:xfrm>
            <a:off x="7955280" y="504748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2026. 10. 00</a:t>
            </a:r>
            <a:endParaRPr lang="en-US" sz="1600" dirty="0"/>
          </a:p>
        </p:txBody>
      </p:sp>
      <p:sp>
        <p:nvSpPr>
          <p:cNvPr id="16" name="표지_아이콘1_dot"/>
          <p:cNvSpPr/>
          <p:nvPr/>
        </p:nvSpPr>
        <p:spPr>
          <a:xfrm>
            <a:off x="548640" y="498348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표지_아이콘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703" y="5119543"/>
            <a:ext cx="294803" cy="294803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280160" y="4956048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개선 전·후 사진 비교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3"/>
                </a:solidFill>
              </a:rPr>
              <a:t>지적 → 조치 → 확인까지 한 장에</a:t>
            </a:r>
            <a:endParaRPr lang="en-US" sz="1300" dirty="0"/>
          </a:p>
        </p:txBody>
      </p:sp>
      <p:sp>
        <p:nvSpPr>
          <p:cNvPr id="19" name="표지_아이콘2_dot"/>
          <p:cNvSpPr/>
          <p:nvPr/>
        </p:nvSpPr>
        <p:spPr>
          <a:xfrm>
            <a:off x="4206240" y="498348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0" name="표지_아이콘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303" y="5119543"/>
            <a:ext cx="294803" cy="294803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4937760" y="4956048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위험성 감소 확인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3"/>
                </a:solidFill>
              </a:rPr>
              <a:t>개선 전 → 개선 후 위험성 비교</a:t>
            </a:r>
            <a:endParaRPr lang="en-US" sz="1300" dirty="0"/>
          </a:p>
        </p:txBody>
      </p:sp>
      <p:sp>
        <p:nvSpPr>
          <p:cNvPr id="22" name="Text 18"/>
          <p:cNvSpPr txBox="1"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D"/>
                </a:solidFill>
              </a:rPr>
              <a:t>SafePlum · safeplum.com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개선 현황 요약</a:t>
            </a:r>
            <a:endParaRPr lang="en-US" sz="2600" dirty="0"/>
          </a:p>
        </p:txBody>
      </p:sp>
      <p:graphicFrame>
        <p:nvGraphicFramePr>
          <p:cNvPr id="3" name="결재란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037015" y="292608"/>
          <a:ext cx="2606040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868680"/>
                <a:gridCol w="86868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344054"/>
                          </a:solidFill>
                        </a:rPr>
                        <a:t>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344054"/>
                          </a:solidFill>
                        </a:rPr>
                        <a:t>검토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344054"/>
                          </a:solidFill>
                        </a:rPr>
                        <a:t>승인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요약_총 지적"/>
          <p:cNvSpPr/>
          <p:nvPr/>
        </p:nvSpPr>
        <p:spPr>
          <a:xfrm>
            <a:off x="548640" y="1325880"/>
            <a:ext cx="2567864" cy="1234440"/>
          </a:xfrm>
          <a:prstGeom prst="roundRect">
            <a:avLst>
              <a:gd name="adj" fmla="val 8889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150876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총 지적</a:t>
            </a:r>
            <a:endParaRPr lang="en-US" sz="1300" dirty="0"/>
          </a:p>
        </p:txBody>
      </p:sp>
      <p:sp>
        <p:nvSpPr>
          <p:cNvPr id="6" name="요약_총 지적_값"/>
          <p:cNvSpPr txBox="1"/>
          <p:nvPr/>
        </p:nvSpPr>
        <p:spPr>
          <a:xfrm>
            <a:off x="822960" y="1801368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0E1B2E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4000" dirty="0"/>
          </a:p>
        </p:txBody>
      </p:sp>
      <p:sp>
        <p:nvSpPr>
          <p:cNvPr id="7" name="요약_개선 완료"/>
          <p:cNvSpPr/>
          <p:nvPr/>
        </p:nvSpPr>
        <p:spPr>
          <a:xfrm>
            <a:off x="3390824" y="1325880"/>
            <a:ext cx="2567864" cy="1234440"/>
          </a:xfrm>
          <a:prstGeom prst="roundRect">
            <a:avLst>
              <a:gd name="adj" fmla="val 8889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3665144" y="150876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개선 완료</a:t>
            </a:r>
            <a:endParaRPr lang="en-US" sz="1300" dirty="0"/>
          </a:p>
        </p:txBody>
      </p:sp>
      <p:sp>
        <p:nvSpPr>
          <p:cNvPr id="9" name="요약_개선 완료_값"/>
          <p:cNvSpPr txBox="1"/>
          <p:nvPr/>
        </p:nvSpPr>
        <p:spPr>
          <a:xfrm>
            <a:off x="3665144" y="1801368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079455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4000" dirty="0"/>
          </a:p>
        </p:txBody>
      </p:sp>
      <p:sp>
        <p:nvSpPr>
          <p:cNvPr id="10" name="요약_진행 중"/>
          <p:cNvSpPr/>
          <p:nvPr/>
        </p:nvSpPr>
        <p:spPr>
          <a:xfrm>
            <a:off x="6233008" y="1325880"/>
            <a:ext cx="2567864" cy="1234440"/>
          </a:xfrm>
          <a:prstGeom prst="roundRect">
            <a:avLst>
              <a:gd name="adj" fmla="val 8889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507328" y="150876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진행 중</a:t>
            </a:r>
            <a:endParaRPr lang="en-US" sz="1300" dirty="0"/>
          </a:p>
        </p:txBody>
      </p:sp>
      <p:sp>
        <p:nvSpPr>
          <p:cNvPr id="12" name="요약_진행 중_값"/>
          <p:cNvSpPr txBox="1"/>
          <p:nvPr/>
        </p:nvSpPr>
        <p:spPr>
          <a:xfrm>
            <a:off x="6507328" y="1801368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79009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4000" dirty="0"/>
          </a:p>
        </p:txBody>
      </p:sp>
      <p:sp>
        <p:nvSpPr>
          <p:cNvPr id="13" name="요약_미착수"/>
          <p:cNvSpPr/>
          <p:nvPr/>
        </p:nvSpPr>
        <p:spPr>
          <a:xfrm>
            <a:off x="9075191" y="1325880"/>
            <a:ext cx="2567864" cy="1234440"/>
          </a:xfrm>
          <a:prstGeom prst="roundRect">
            <a:avLst>
              <a:gd name="adj" fmla="val 8889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9349511" y="150876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미착수</a:t>
            </a:r>
            <a:endParaRPr lang="en-US" sz="1300" dirty="0"/>
          </a:p>
        </p:txBody>
      </p:sp>
      <p:sp>
        <p:nvSpPr>
          <p:cNvPr id="15" name="요약_미착수_값"/>
          <p:cNvSpPr txBox="1"/>
          <p:nvPr/>
        </p:nvSpPr>
        <p:spPr>
          <a:xfrm>
            <a:off x="9349511" y="1801368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D92D20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4000" dirty="0"/>
          </a:p>
        </p:txBody>
      </p:sp>
      <p:graphicFrame>
        <p:nvGraphicFramePr>
          <p:cNvPr id="5" name="요약_목록표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834640"/>
          <a:ext cx="11094415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280160"/>
                <a:gridCol w="1828800"/>
                <a:gridCol w="3962095"/>
                <a:gridCol w="1371600"/>
                <a:gridCol w="1097280"/>
                <a:gridCol w="100584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No.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구분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장소·설비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지적 내용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조치 부서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조치 기한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상태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위험성평가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2공장 가공라인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컨베이어 회전부 방호덮개 미설치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생산2팀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10. 31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완료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6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7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E5AAC"/>
                </a:solidFill>
              </a:rPr>
              <a:t>No. 01   </a:t>
            </a:r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지적사항 개선 전·후</a:t>
            </a:r>
            <a:endParaRPr lang="en-US" sz="2600" dirty="0"/>
          </a:p>
        </p:txBody>
      </p:sp>
      <p:sp>
        <p:nvSpPr>
          <p:cNvPr id="3" name="상세_구분"/>
          <p:cNvSpPr txBox="1"/>
          <p:nvPr/>
        </p:nvSpPr>
        <p:spPr>
          <a:xfrm>
            <a:off x="8076895" y="50292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E"/>
                </a:solidFill>
              </a:rPr>
              <a:t>위험성평가</a:t>
            </a:r>
            <a:endParaRPr lang="en-US" sz="1200" dirty="0"/>
          </a:p>
        </p:txBody>
      </p:sp>
      <p:sp>
        <p:nvSpPr>
          <p:cNvPr id="4" name="상세_장소"/>
          <p:cNvSpPr txBox="1"/>
          <p:nvPr/>
        </p:nvSpPr>
        <p:spPr>
          <a:xfrm>
            <a:off x="9539935" y="502920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44054"/>
                </a:solidFill>
              </a:rPr>
              <a:t>예: 2공장 가공라인</a:t>
            </a:r>
            <a:endParaRPr lang="en-US" sz="1200" dirty="0"/>
          </a:p>
        </p:txBody>
      </p:sp>
      <p:pic>
        <p:nvPicPr>
          <p:cNvPr id="5" name="개선 전 사진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5135728" cy="2880360"/>
          </a:xfrm>
          <a:prstGeom prst="rect">
            <a:avLst/>
          </a:prstGeom>
        </p:spPr>
      </p:pic>
      <p:sp>
        <p:nvSpPr>
          <p:cNvPr id="6" name="개선 전_라벨"/>
          <p:cNvSpPr txBox="1"/>
          <p:nvPr/>
        </p:nvSpPr>
        <p:spPr>
          <a:xfrm>
            <a:off x="713232" y="1399032"/>
            <a:ext cx="1097280" cy="347472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개선 전</a:t>
            </a:r>
            <a:endParaRPr lang="en-US" sz="1300" dirty="0"/>
          </a:p>
        </p:txBody>
      </p:sp>
      <p:sp>
        <p:nvSpPr>
          <p:cNvPr id="7" name="개선 전_촬영일"/>
          <p:cNvSpPr txBox="1"/>
          <p:nvPr/>
        </p:nvSpPr>
        <p:spPr>
          <a:xfrm>
            <a:off x="3581248" y="1417320"/>
            <a:ext cx="1938528" cy="292608"/>
          </a:xfrm>
          <a:prstGeom prst="roundRect">
            <a:avLst>
              <a:gd name="adj" fmla="val 50000"/>
            </a:avLst>
          </a:prstGeom>
          <a:solidFill>
            <a:srgbClr val="0E1B2E">
              <a:alpha val="75000"/>
            </a:srgbClr>
          </a:solidFill>
          <a:ln/>
        </p:spPr>
        <p:txBody>
          <a:bodyPr wrap="square" lIns="0" tIns="76200" rIns="7620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촬영일 2026. 10. 00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9768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2D20"/>
                </a:solidFill>
              </a:rPr>
              <a:t>문제점</a:t>
            </a:r>
            <a:endParaRPr lang="en-US" sz="1200" dirty="0"/>
          </a:p>
        </p:txBody>
      </p:sp>
      <p:sp>
        <p:nvSpPr>
          <p:cNvPr id="9" name="개선 전_설명"/>
          <p:cNvSpPr txBox="1"/>
          <p:nvPr/>
        </p:nvSpPr>
        <p:spPr>
          <a:xfrm>
            <a:off x="548640" y="4572000"/>
            <a:ext cx="5135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컨베이어 회전부(풀리·벨트) 방호덮개가 없어 점검·청소 중 손이 말려 들어갈 위험이 있음</a:t>
            </a:r>
            <a:endParaRPr lang="en-US" sz="1400" dirty="0"/>
          </a:p>
        </p:txBody>
      </p:sp>
      <p:pic>
        <p:nvPicPr>
          <p:cNvPr id="10" name="개선 후 사진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328" y="1234440"/>
            <a:ext cx="5135728" cy="2880360"/>
          </a:xfrm>
          <a:prstGeom prst="rect">
            <a:avLst/>
          </a:prstGeom>
        </p:spPr>
      </p:pic>
      <p:sp>
        <p:nvSpPr>
          <p:cNvPr id="11" name="개선 후_라벨"/>
          <p:cNvSpPr txBox="1"/>
          <p:nvPr/>
        </p:nvSpPr>
        <p:spPr>
          <a:xfrm>
            <a:off x="6671920" y="1399032"/>
            <a:ext cx="1097280" cy="347472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개선 후</a:t>
            </a:r>
            <a:endParaRPr lang="en-US" sz="1300" dirty="0"/>
          </a:p>
        </p:txBody>
      </p:sp>
      <p:sp>
        <p:nvSpPr>
          <p:cNvPr id="12" name="개선 후_촬영일"/>
          <p:cNvSpPr txBox="1"/>
          <p:nvPr/>
        </p:nvSpPr>
        <p:spPr>
          <a:xfrm>
            <a:off x="9539935" y="1417320"/>
            <a:ext cx="1938528" cy="292608"/>
          </a:xfrm>
          <a:prstGeom prst="roundRect">
            <a:avLst>
              <a:gd name="adj" fmla="val 50000"/>
            </a:avLst>
          </a:prstGeom>
          <a:solidFill>
            <a:srgbClr val="0E1B2E">
              <a:alpha val="75000"/>
            </a:srgbClr>
          </a:solidFill>
          <a:ln/>
        </p:spPr>
        <p:txBody>
          <a:bodyPr wrap="square" lIns="0" tIns="76200" rIns="7620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촬영일 2026. 10. 00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507328" y="429768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9455"/>
                </a:solidFill>
              </a:rPr>
              <a:t>개선 내용</a:t>
            </a:r>
            <a:endParaRPr lang="en-US" sz="1200" dirty="0"/>
          </a:p>
        </p:txBody>
      </p:sp>
      <p:sp>
        <p:nvSpPr>
          <p:cNvPr id="14" name="개선 후_설명"/>
          <p:cNvSpPr txBox="1"/>
          <p:nvPr/>
        </p:nvSpPr>
        <p:spPr>
          <a:xfrm>
            <a:off x="6507328" y="4572000"/>
            <a:ext cx="5135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풀리·벨트 전체에 고정식 방호덮개 설치, 덮개를 열면 설비가 멈추도록 연동장치 설치</a:t>
            </a:r>
            <a:endParaRPr lang="en-US" sz="1400" dirty="0"/>
          </a:p>
        </p:txBody>
      </p:sp>
      <p:sp>
        <p:nvSpPr>
          <p:cNvPr id="15" name="가운데_화살표_dot"/>
          <p:cNvSpPr/>
          <p:nvPr/>
        </p:nvSpPr>
        <p:spPr>
          <a:xfrm>
            <a:off x="5867248" y="2446020"/>
            <a:ext cx="457200" cy="45720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6" name="가운데_화살표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976" y="2555748"/>
            <a:ext cx="237744" cy="237744"/>
          </a:xfrm>
          <a:prstGeom prst="rect">
            <a:avLst/>
          </a:prstGeom>
        </p:spPr>
      </p:pic>
      <p:sp>
        <p:nvSpPr>
          <p:cNvPr id="17" name="상세_정보줄"/>
          <p:cNvSpPr/>
          <p:nvPr/>
        </p:nvSpPr>
        <p:spPr>
          <a:xfrm>
            <a:off x="548640" y="5376672"/>
            <a:ext cx="11094415" cy="896112"/>
          </a:xfrm>
          <a:prstGeom prst="roundRect">
            <a:avLst>
              <a:gd name="adj" fmla="val 12245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777240" y="546811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근거</a:t>
            </a:r>
            <a:endParaRPr lang="en-US" sz="1000" dirty="0"/>
          </a:p>
        </p:txBody>
      </p:sp>
      <p:sp>
        <p:nvSpPr>
          <p:cNvPr id="19" name="상세_근거"/>
          <p:cNvSpPr txBox="1"/>
          <p:nvPr/>
        </p:nvSpPr>
        <p:spPr>
          <a:xfrm>
            <a:off x="777240" y="5742432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예: 안전보건규칙 제87조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3246120" y="54681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 부서</a:t>
            </a:r>
            <a:endParaRPr lang="en-US" sz="1000" dirty="0"/>
          </a:p>
        </p:txBody>
      </p:sp>
      <p:sp>
        <p:nvSpPr>
          <p:cNvPr id="21" name="상세_조치 부서"/>
          <p:cNvSpPr txBox="1"/>
          <p:nvPr/>
        </p:nvSpPr>
        <p:spPr>
          <a:xfrm>
            <a:off x="3246120" y="574243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예: 생산2팀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5349240" y="546811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조치일 · 조치자</a:t>
            </a:r>
            <a:endParaRPr lang="en-US" sz="1000" dirty="0"/>
          </a:p>
        </p:txBody>
      </p:sp>
      <p:sp>
        <p:nvSpPr>
          <p:cNvPr id="23" name="상세_조치일 · 조치자"/>
          <p:cNvSpPr txBox="1"/>
          <p:nvPr/>
        </p:nvSpPr>
        <p:spPr>
          <a:xfrm>
            <a:off x="5349240" y="5742432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2026. 10. 00 · 성명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7726680" y="54681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위험성 (전 → 후)</a:t>
            </a:r>
            <a:endParaRPr lang="en-US" sz="1000" dirty="0"/>
          </a:p>
        </p:txBody>
      </p:sp>
      <p:sp>
        <p:nvSpPr>
          <p:cNvPr id="25" name="상세_위험성 (전 → 후)"/>
          <p:cNvSpPr txBox="1"/>
          <p:nvPr/>
        </p:nvSpPr>
        <p:spPr>
          <a:xfrm>
            <a:off x="7726680" y="574243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2D20"/>
                </a:solidFill>
              </a:rPr>
              <a:t>상 12 → 하 3</a:t>
            </a:r>
            <a:endParaRPr lang="en-US" sz="1400" dirty="0"/>
          </a:p>
        </p:txBody>
      </p:sp>
      <p:sp>
        <p:nvSpPr>
          <p:cNvPr id="26" name="Text 21"/>
          <p:cNvSpPr txBox="1"/>
          <p:nvPr/>
        </p:nvSpPr>
        <p:spPr>
          <a:xfrm>
            <a:off x="9829800" y="5468112"/>
            <a:ext cx="1767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상태</a:t>
            </a:r>
            <a:endParaRPr lang="en-US" sz="1000" dirty="0"/>
          </a:p>
        </p:txBody>
      </p:sp>
      <p:sp>
        <p:nvSpPr>
          <p:cNvPr id="27" name="상세_상태"/>
          <p:cNvSpPr txBox="1"/>
          <p:nvPr/>
        </p:nvSpPr>
        <p:spPr>
          <a:xfrm>
            <a:off x="9829800" y="5760720"/>
            <a:ext cx="1584655" cy="36576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완료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E5AAC"/>
                </a:solidFill>
              </a:rPr>
              <a:t>No. 02   </a:t>
            </a:r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위험성평가 감소대책 전·후</a:t>
            </a:r>
            <a:endParaRPr lang="en-US" sz="2600" dirty="0"/>
          </a:p>
        </p:txBody>
      </p:sp>
      <p:sp>
        <p:nvSpPr>
          <p:cNvPr id="3" name="위험_구분"/>
          <p:cNvSpPr txBox="1"/>
          <p:nvPr/>
        </p:nvSpPr>
        <p:spPr>
          <a:xfrm>
            <a:off x="8076895" y="50292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E"/>
                </a:solidFill>
              </a:rPr>
              <a:t>위험성평가</a:t>
            </a:r>
            <a:endParaRPr lang="en-US" sz="1200" dirty="0"/>
          </a:p>
        </p:txBody>
      </p:sp>
      <p:sp>
        <p:nvSpPr>
          <p:cNvPr id="4" name="위험_장소"/>
          <p:cNvSpPr txBox="1"/>
          <p:nvPr/>
        </p:nvSpPr>
        <p:spPr>
          <a:xfrm>
            <a:off x="9539935" y="502920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44054"/>
                </a:solidFill>
              </a:rPr>
              <a:t>예: 물류동 하역장</a:t>
            </a:r>
            <a:endParaRPr lang="en-US" sz="1200" dirty="0"/>
          </a:p>
        </p:txBody>
      </p:sp>
      <p:pic>
        <p:nvPicPr>
          <p:cNvPr id="5" name="개선 전 사진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3246120" cy="2240280"/>
          </a:xfrm>
          <a:prstGeom prst="rect">
            <a:avLst/>
          </a:prstGeom>
        </p:spPr>
      </p:pic>
      <p:sp>
        <p:nvSpPr>
          <p:cNvPr id="6" name="개선 전_라벨"/>
          <p:cNvSpPr txBox="1"/>
          <p:nvPr/>
        </p:nvSpPr>
        <p:spPr>
          <a:xfrm>
            <a:off x="685800" y="1371600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개선 전</a:t>
            </a:r>
            <a:endParaRPr lang="en-US" sz="1200" dirty="0"/>
          </a:p>
        </p:txBody>
      </p:sp>
      <p:pic>
        <p:nvPicPr>
          <p:cNvPr id="7" name="개선 후 사진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1234440"/>
            <a:ext cx="3246120" cy="2240280"/>
          </a:xfrm>
          <a:prstGeom prst="rect">
            <a:avLst/>
          </a:prstGeom>
        </p:spPr>
      </p:pic>
      <p:sp>
        <p:nvSpPr>
          <p:cNvPr id="8" name="개선 후_라벨"/>
          <p:cNvSpPr txBox="1"/>
          <p:nvPr/>
        </p:nvSpPr>
        <p:spPr>
          <a:xfrm>
            <a:off x="4434840" y="1371600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개선 후</a:t>
            </a:r>
            <a:endParaRPr lang="en-US" sz="1200" dirty="0"/>
          </a:p>
        </p:txBody>
      </p:sp>
      <p:sp>
        <p:nvSpPr>
          <p:cNvPr id="9" name="위험_화살표_dot"/>
          <p:cNvSpPr/>
          <p:nvPr/>
        </p:nvSpPr>
        <p:spPr>
          <a:xfrm>
            <a:off x="3849624" y="2153412"/>
            <a:ext cx="402336" cy="402336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0" name="위험_화살표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185" y="2249973"/>
            <a:ext cx="209215" cy="209215"/>
          </a:xfrm>
          <a:prstGeom prst="rect">
            <a:avLst/>
          </a:prstGeom>
        </p:spPr>
      </p:pic>
      <p:sp>
        <p:nvSpPr>
          <p:cNvPr id="11" name="위험_요인카드"/>
          <p:cNvSpPr/>
          <p:nvPr/>
        </p:nvSpPr>
        <p:spPr>
          <a:xfrm>
            <a:off x="548640" y="3703320"/>
            <a:ext cx="6995160" cy="1554480"/>
          </a:xfrm>
          <a:prstGeom prst="roundRect">
            <a:avLst>
              <a:gd name="adj" fmla="val 7059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777240" y="3840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2D20"/>
                </a:solidFill>
              </a:rPr>
              <a:t>유해·위험요인</a:t>
            </a:r>
            <a:endParaRPr lang="en-US" sz="1200" dirty="0"/>
          </a:p>
        </p:txBody>
      </p:sp>
      <p:sp>
        <p:nvSpPr>
          <p:cNvPr id="13" name="위험_요인"/>
          <p:cNvSpPr txBox="1"/>
          <p:nvPr/>
        </p:nvSpPr>
        <p:spPr>
          <a:xfrm>
            <a:off x="777240" y="4114800"/>
            <a:ext cx="6537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지게차 후진 중 하역장 보행 통로를 지나는 작업자와 부딪힐 위험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777240" y="4572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9455"/>
                </a:solidFill>
              </a:rPr>
              <a:t>감소대책</a:t>
            </a:r>
            <a:endParaRPr lang="en-US" sz="1200" dirty="0"/>
          </a:p>
        </p:txBody>
      </p:sp>
      <p:sp>
        <p:nvSpPr>
          <p:cNvPr id="15" name="위험_대책"/>
          <p:cNvSpPr txBox="1"/>
          <p:nvPr/>
        </p:nvSpPr>
        <p:spPr>
          <a:xfrm>
            <a:off x="777240" y="4846320"/>
            <a:ext cx="6537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보행 통로 펜스 분리, 후방 감지기·경광등 설치, 신호수 배치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7909560" y="12344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위험성 비교</a:t>
            </a:r>
            <a:endParaRPr lang="en-US" sz="1300" dirty="0"/>
          </a:p>
        </p:txBody>
      </p:sp>
      <p:graphicFrame>
        <p:nvGraphicFramePr>
          <p:cNvPr id="5" name="위험성_비교표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909560" y="1554480"/>
          <a:ext cx="3733495" cy="914400"/>
        </p:xfrm>
        <a:graphic>
          <a:graphicData uri="http://schemas.openxmlformats.org/drawingml/2006/table">
            <a:tbl>
              <a:tblPr/>
              <a:tblGrid>
                <a:gridCol w="1045379"/>
                <a:gridCol w="821369"/>
                <a:gridCol w="821369"/>
                <a:gridCol w="1045379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구분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가능성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중대성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위험성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D92D20"/>
                          </a:solidFill>
                        </a:rPr>
                        <a:t>개선 전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12 · 상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2D2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79455"/>
                          </a:solidFill>
                        </a:rPr>
                        <a:t>개선 후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 · 하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455"/>
                    </a:solidFill>
                  </a:tcPr>
                </a:tc>
              </a:tr>
            </a:tbl>
          </a:graphicData>
        </a:graphic>
      </p:graphicFrame>
      <p:sp>
        <p:nvSpPr>
          <p:cNvPr id="18" name="Text 12"/>
          <p:cNvSpPr txBox="1"/>
          <p:nvPr/>
        </p:nvSpPr>
        <p:spPr>
          <a:xfrm>
            <a:off x="7909560" y="2971800"/>
            <a:ext cx="37334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위험성 = 가능성 × 중대성 (사업장 위험성평가 기준에 맞게 고쳐 쓰세요)</a:t>
            </a:r>
            <a:endParaRPr lang="en-US" sz="1000" dirty="0"/>
          </a:p>
        </p:txBody>
      </p:sp>
      <p:sp>
        <p:nvSpPr>
          <p:cNvPr id="19" name="Text 13"/>
          <p:cNvSpPr txBox="1"/>
          <p:nvPr/>
        </p:nvSpPr>
        <p:spPr>
          <a:xfrm>
            <a:off x="7909560" y="35204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감소대책 종류</a:t>
            </a:r>
            <a:endParaRPr lang="en-US" sz="1300" dirty="0"/>
          </a:p>
        </p:txBody>
      </p:sp>
      <p:sp>
        <p:nvSpPr>
          <p:cNvPr id="20" name="체크_0"/>
          <p:cNvSpPr/>
          <p:nvPr/>
        </p:nvSpPr>
        <p:spPr>
          <a:xfrm>
            <a:off x="7909560" y="3895344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98A2B3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8275320" y="3840480"/>
            <a:ext cx="33677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제거 · 대체</a:t>
            </a:r>
            <a:endParaRPr lang="en-US" sz="1300" dirty="0"/>
          </a:p>
        </p:txBody>
      </p:sp>
      <p:sp>
        <p:nvSpPr>
          <p:cNvPr id="22" name="체크_1"/>
          <p:cNvSpPr/>
          <p:nvPr/>
        </p:nvSpPr>
        <p:spPr>
          <a:xfrm>
            <a:off x="7909560" y="4261104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98A2B3"/>
            </a:solidFill>
            <a:prstDash val="solid"/>
          </a:ln>
        </p:spPr>
      </p:sp>
      <p:sp>
        <p:nvSpPr>
          <p:cNvPr id="23" name="Text 17"/>
          <p:cNvSpPr txBox="1"/>
          <p:nvPr/>
        </p:nvSpPr>
        <p:spPr>
          <a:xfrm>
            <a:off x="8275320" y="4206240"/>
            <a:ext cx="33677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공학적 대책 (방호·차단)</a:t>
            </a:r>
            <a:endParaRPr lang="en-US" sz="1300" dirty="0"/>
          </a:p>
        </p:txBody>
      </p:sp>
      <p:sp>
        <p:nvSpPr>
          <p:cNvPr id="24" name="체크_2"/>
          <p:cNvSpPr/>
          <p:nvPr/>
        </p:nvSpPr>
        <p:spPr>
          <a:xfrm>
            <a:off x="7909560" y="4626864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98A2B3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8275320" y="4572000"/>
            <a:ext cx="33677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관리적 대책 (절차·교육·허가)</a:t>
            </a:r>
            <a:endParaRPr lang="en-US" sz="1300" dirty="0"/>
          </a:p>
        </p:txBody>
      </p:sp>
      <p:sp>
        <p:nvSpPr>
          <p:cNvPr id="26" name="체크_3"/>
          <p:cNvSpPr/>
          <p:nvPr/>
        </p:nvSpPr>
        <p:spPr>
          <a:xfrm>
            <a:off x="7909560" y="4992624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98A2B3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8275320" y="4937760"/>
            <a:ext cx="33677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보호구</a:t>
            </a:r>
            <a:endParaRPr lang="en-US" sz="1300" dirty="0"/>
          </a:p>
        </p:txBody>
      </p:sp>
      <p:sp>
        <p:nvSpPr>
          <p:cNvPr id="28" name="위험_정보줄"/>
          <p:cNvSpPr/>
          <p:nvPr/>
        </p:nvSpPr>
        <p:spPr>
          <a:xfrm>
            <a:off x="548640" y="5440680"/>
            <a:ext cx="11094415" cy="822960"/>
          </a:xfrm>
          <a:prstGeom prst="roundRect">
            <a:avLst>
              <a:gd name="adj" fmla="val 1333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9" name="Text 23"/>
          <p:cNvSpPr txBox="1"/>
          <p:nvPr/>
        </p:nvSpPr>
        <p:spPr>
          <a:xfrm>
            <a:off x="777240" y="551383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담당자</a:t>
            </a:r>
            <a:endParaRPr lang="en-US" sz="1000" dirty="0"/>
          </a:p>
        </p:txBody>
      </p:sp>
      <p:sp>
        <p:nvSpPr>
          <p:cNvPr id="30" name="위험_담당자"/>
          <p:cNvSpPr txBox="1"/>
          <p:nvPr/>
        </p:nvSpPr>
        <p:spPr>
          <a:xfrm>
            <a:off x="777240" y="578815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소속 · 성명</a:t>
            </a:r>
            <a:endParaRPr lang="en-US" sz="1400" dirty="0"/>
          </a:p>
        </p:txBody>
      </p:sp>
      <p:sp>
        <p:nvSpPr>
          <p:cNvPr id="31" name="Text 25"/>
          <p:cNvSpPr txBox="1"/>
          <p:nvPr/>
        </p:nvSpPr>
        <p:spPr>
          <a:xfrm>
            <a:off x="3611880" y="551383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 기한</a:t>
            </a:r>
            <a:endParaRPr lang="en-US" sz="1000" dirty="0"/>
          </a:p>
        </p:txBody>
      </p:sp>
      <p:sp>
        <p:nvSpPr>
          <p:cNvPr id="32" name="위험_조치 기한"/>
          <p:cNvSpPr txBox="1"/>
          <p:nvPr/>
        </p:nvSpPr>
        <p:spPr>
          <a:xfrm>
            <a:off x="3611880" y="578815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2026. 10. 00</a:t>
            </a:r>
            <a:endParaRPr lang="en-US" sz="1400" dirty="0"/>
          </a:p>
        </p:txBody>
      </p:sp>
      <p:sp>
        <p:nvSpPr>
          <p:cNvPr id="33" name="Text 27"/>
          <p:cNvSpPr txBox="1"/>
          <p:nvPr/>
        </p:nvSpPr>
        <p:spPr>
          <a:xfrm>
            <a:off x="6263640" y="551383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재평가일</a:t>
            </a:r>
            <a:endParaRPr lang="en-US" sz="1000" dirty="0"/>
          </a:p>
        </p:txBody>
      </p:sp>
      <p:sp>
        <p:nvSpPr>
          <p:cNvPr id="34" name="위험_재평가일"/>
          <p:cNvSpPr txBox="1"/>
          <p:nvPr/>
        </p:nvSpPr>
        <p:spPr>
          <a:xfrm>
            <a:off x="6263640" y="578815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2026. 10. 00</a:t>
            </a:r>
            <a:endParaRPr lang="en-US" sz="14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551383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재평가 결과</a:t>
            </a:r>
            <a:endParaRPr lang="en-US" sz="1000" dirty="0"/>
          </a:p>
        </p:txBody>
      </p:sp>
      <p:sp>
        <p:nvSpPr>
          <p:cNvPr id="36" name="위험_재평가 결과"/>
          <p:cNvSpPr txBox="1"/>
          <p:nvPr/>
        </p:nvSpPr>
        <p:spPr>
          <a:xfrm>
            <a:off x="8915400" y="578815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허용 가능 / 추가 조치 필요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E5AAC"/>
                </a:solidFill>
              </a:rPr>
              <a:t>No. 03   </a:t>
            </a:r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아차사고 재발방지 전·후</a:t>
            </a:r>
            <a:endParaRPr lang="en-US" sz="2600" dirty="0"/>
          </a:p>
        </p:txBody>
      </p:sp>
      <p:sp>
        <p:nvSpPr>
          <p:cNvPr id="3" name="아차_구분"/>
          <p:cNvSpPr txBox="1"/>
          <p:nvPr/>
        </p:nvSpPr>
        <p:spPr>
          <a:xfrm>
            <a:off x="8076895" y="50292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F79009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아차사고</a:t>
            </a:r>
            <a:endParaRPr lang="en-US" sz="1200" dirty="0"/>
          </a:p>
        </p:txBody>
      </p:sp>
      <p:sp>
        <p:nvSpPr>
          <p:cNvPr id="4" name="아차_장소"/>
          <p:cNvSpPr txBox="1"/>
          <p:nvPr/>
        </p:nvSpPr>
        <p:spPr>
          <a:xfrm>
            <a:off x="9539935" y="502920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44054"/>
                </a:solidFill>
              </a:rPr>
              <a:t>예: 자재창고 랙 3열</a:t>
            </a:r>
            <a:endParaRPr lang="en-US" sz="1200" dirty="0"/>
          </a:p>
        </p:txBody>
      </p:sp>
      <p:sp>
        <p:nvSpPr>
          <p:cNvPr id="5" name="아차_개요카드"/>
          <p:cNvSpPr/>
          <p:nvPr/>
        </p:nvSpPr>
        <p:spPr>
          <a:xfrm>
            <a:off x="548640" y="1234440"/>
            <a:ext cx="4572000" cy="2057400"/>
          </a:xfrm>
          <a:prstGeom prst="roundRect">
            <a:avLst>
              <a:gd name="adj" fmla="val 533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6" name="아차_개요아이콘_dot"/>
          <p:cNvSpPr/>
          <p:nvPr/>
        </p:nvSpPr>
        <p:spPr>
          <a:xfrm>
            <a:off x="777240" y="1371600"/>
            <a:ext cx="420624" cy="420624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7" name="아차_개요아이콘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190" y="1472550"/>
            <a:ext cx="218724" cy="21872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325880" y="138988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발생 개요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1938528"/>
            <a:ext cx="640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7085"/>
                </a:solidFill>
              </a:rPr>
              <a:t>일시</a:t>
            </a:r>
            <a:endParaRPr lang="en-US" sz="1100" dirty="0"/>
          </a:p>
        </p:txBody>
      </p:sp>
      <p:sp>
        <p:nvSpPr>
          <p:cNvPr id="10" name="아차_일시"/>
          <p:cNvSpPr txBox="1"/>
          <p:nvPr/>
        </p:nvSpPr>
        <p:spPr>
          <a:xfrm>
            <a:off x="1463040" y="1901952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98A2B3"/>
                </a:solidFill>
              </a:rPr>
              <a:t>2026. 10. 00 (요일) 00:00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2322576"/>
            <a:ext cx="640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7085"/>
                </a:solidFill>
              </a:rPr>
              <a:t>작업</a:t>
            </a:r>
            <a:endParaRPr lang="en-US" sz="1100" dirty="0"/>
          </a:p>
        </p:txBody>
      </p:sp>
      <p:sp>
        <p:nvSpPr>
          <p:cNvPr id="12" name="아차_작업"/>
          <p:cNvSpPr txBox="1"/>
          <p:nvPr/>
        </p:nvSpPr>
        <p:spPr>
          <a:xfrm>
            <a:off x="1463040" y="2286000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98A2B3"/>
                </a:solidFill>
              </a:rPr>
              <a:t>예: 랙 상단 자재 하역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2706624"/>
            <a:ext cx="640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7085"/>
                </a:solidFill>
              </a:rPr>
              <a:t>경위</a:t>
            </a:r>
            <a:endParaRPr lang="en-US" sz="1100" dirty="0"/>
          </a:p>
        </p:txBody>
      </p:sp>
      <p:sp>
        <p:nvSpPr>
          <p:cNvPr id="14" name="아차_경위"/>
          <p:cNvSpPr txBox="1"/>
          <p:nvPr/>
        </p:nvSpPr>
        <p:spPr>
          <a:xfrm>
            <a:off x="1463040" y="2670048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98A2B3"/>
                </a:solidFill>
              </a:rPr>
              <a:t>예: 지게차로 팔레트를 내리던 중 상단 박스가 떨어졌으나 아래에 사람이 없어 다치지 않음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34747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원인</a:t>
            </a:r>
            <a:endParaRPr lang="en-US" sz="1300" dirty="0"/>
          </a:p>
        </p:txBody>
      </p:sp>
      <p:sp>
        <p:nvSpPr>
          <p:cNvPr id="16" name="원인_인적_dot"/>
          <p:cNvSpPr/>
          <p:nvPr/>
        </p:nvSpPr>
        <p:spPr>
          <a:xfrm>
            <a:off x="548640" y="3794760"/>
            <a:ext cx="402336" cy="402336"/>
          </a:xfrm>
          <a:prstGeom prst="ellipse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pic>
        <p:nvPicPr>
          <p:cNvPr id="17" name="원인_인적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01" y="3891321"/>
            <a:ext cx="209215" cy="209215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051560" y="3794760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인적</a:t>
            </a:r>
            <a:endParaRPr lang="en-US" sz="1300" dirty="0"/>
          </a:p>
        </p:txBody>
      </p:sp>
      <p:sp>
        <p:nvSpPr>
          <p:cNvPr id="19" name="원인_인적_내용"/>
          <p:cNvSpPr txBox="1"/>
          <p:nvPr/>
        </p:nvSpPr>
        <p:spPr>
          <a:xfrm>
            <a:off x="1828800" y="3794760"/>
            <a:ext cx="3291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8A2B3"/>
                </a:solidFill>
              </a:rPr>
              <a:t>예: 작업 반경 출입 통제 미흡</a:t>
            </a:r>
            <a:endParaRPr lang="en-US" sz="1300" dirty="0"/>
          </a:p>
        </p:txBody>
      </p:sp>
      <p:sp>
        <p:nvSpPr>
          <p:cNvPr id="20" name="원인_물적_dot"/>
          <p:cNvSpPr/>
          <p:nvPr/>
        </p:nvSpPr>
        <p:spPr>
          <a:xfrm>
            <a:off x="548640" y="4343400"/>
            <a:ext cx="402336" cy="402336"/>
          </a:xfrm>
          <a:prstGeom prst="ellipse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pic>
        <p:nvPicPr>
          <p:cNvPr id="21" name="원인_물적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01" y="4439961"/>
            <a:ext cx="209215" cy="20921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051560" y="4343400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물적</a:t>
            </a:r>
            <a:endParaRPr lang="en-US" sz="1300" dirty="0"/>
          </a:p>
        </p:txBody>
      </p:sp>
      <p:sp>
        <p:nvSpPr>
          <p:cNvPr id="23" name="원인_물적_내용"/>
          <p:cNvSpPr txBox="1"/>
          <p:nvPr/>
        </p:nvSpPr>
        <p:spPr>
          <a:xfrm>
            <a:off x="1828800" y="4343400"/>
            <a:ext cx="3291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8A2B3"/>
                </a:solidFill>
              </a:rPr>
              <a:t>예: 팔레트 랩핑 불량</a:t>
            </a:r>
            <a:endParaRPr lang="en-US" sz="1300" dirty="0"/>
          </a:p>
        </p:txBody>
      </p:sp>
      <p:sp>
        <p:nvSpPr>
          <p:cNvPr id="24" name="원인_관리적_dot"/>
          <p:cNvSpPr/>
          <p:nvPr/>
        </p:nvSpPr>
        <p:spPr>
          <a:xfrm>
            <a:off x="548640" y="4892040"/>
            <a:ext cx="402336" cy="402336"/>
          </a:xfrm>
          <a:prstGeom prst="ellipse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pic>
        <p:nvPicPr>
          <p:cNvPr id="25" name="원인_관리적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01" y="4988601"/>
            <a:ext cx="209215" cy="209215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1051560" y="4892040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관리적</a:t>
            </a:r>
            <a:endParaRPr lang="en-US" sz="1300" dirty="0"/>
          </a:p>
        </p:txBody>
      </p:sp>
      <p:sp>
        <p:nvSpPr>
          <p:cNvPr id="27" name="원인_관리적_내용"/>
          <p:cNvSpPr txBox="1"/>
          <p:nvPr/>
        </p:nvSpPr>
        <p:spPr>
          <a:xfrm>
            <a:off x="1828800" y="4892040"/>
            <a:ext cx="3291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8A2B3"/>
                </a:solidFill>
              </a:rPr>
              <a:t>예: 적재 높이 기준 없음</a:t>
            </a:r>
            <a:endParaRPr lang="en-US" sz="1300" dirty="0"/>
          </a:p>
        </p:txBody>
      </p:sp>
      <p:pic>
        <p:nvPicPr>
          <p:cNvPr id="28" name="개선 전 사진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2120" y="1234440"/>
            <a:ext cx="2826868" cy="2103120"/>
          </a:xfrm>
          <a:prstGeom prst="rect">
            <a:avLst/>
          </a:prstGeom>
        </p:spPr>
      </p:pic>
      <p:sp>
        <p:nvSpPr>
          <p:cNvPr id="29" name="개선 전_라벨"/>
          <p:cNvSpPr txBox="1"/>
          <p:nvPr/>
        </p:nvSpPr>
        <p:spPr>
          <a:xfrm>
            <a:off x="5660136" y="1362456"/>
            <a:ext cx="914400" cy="292608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개선 전</a:t>
            </a:r>
            <a:endParaRPr lang="en-US" sz="1200" dirty="0"/>
          </a:p>
        </p:txBody>
      </p:sp>
      <p:pic>
        <p:nvPicPr>
          <p:cNvPr id="30" name="개선 후 사진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6188" y="1234440"/>
            <a:ext cx="2826868" cy="2103120"/>
          </a:xfrm>
          <a:prstGeom prst="rect">
            <a:avLst/>
          </a:prstGeom>
        </p:spPr>
      </p:pic>
      <p:sp>
        <p:nvSpPr>
          <p:cNvPr id="31" name="개선 후_라벨"/>
          <p:cNvSpPr txBox="1"/>
          <p:nvPr/>
        </p:nvSpPr>
        <p:spPr>
          <a:xfrm>
            <a:off x="8944204" y="1362456"/>
            <a:ext cx="914400" cy="292608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개선 후</a:t>
            </a:r>
            <a:endParaRPr lang="en-US" sz="1200" dirty="0"/>
          </a:p>
        </p:txBody>
      </p:sp>
      <p:sp>
        <p:nvSpPr>
          <p:cNvPr id="32" name="아차_화살표_dot"/>
          <p:cNvSpPr/>
          <p:nvPr/>
        </p:nvSpPr>
        <p:spPr>
          <a:xfrm>
            <a:off x="8404708" y="2103120"/>
            <a:ext cx="365760" cy="36576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33" name="아차_화살표_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2490" y="2190902"/>
            <a:ext cx="190195" cy="190195"/>
          </a:xfrm>
          <a:prstGeom prst="rect">
            <a:avLst/>
          </a:prstGeom>
        </p:spPr>
      </p:pic>
      <p:sp>
        <p:nvSpPr>
          <p:cNvPr id="34" name="아차_대책카드"/>
          <p:cNvSpPr/>
          <p:nvPr/>
        </p:nvSpPr>
        <p:spPr>
          <a:xfrm>
            <a:off x="5532120" y="3520440"/>
            <a:ext cx="6110935" cy="1691640"/>
          </a:xfrm>
          <a:prstGeom prst="roundRect">
            <a:avLst>
              <a:gd name="adj" fmla="val 6486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35" name="Text 26"/>
          <p:cNvSpPr txBox="1"/>
          <p:nvPr/>
        </p:nvSpPr>
        <p:spPr>
          <a:xfrm>
            <a:off x="5760720" y="3657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9455"/>
                </a:solidFill>
              </a:rPr>
              <a:t>재발방지 대책</a:t>
            </a:r>
            <a:endParaRPr lang="en-US" sz="1300" dirty="0"/>
          </a:p>
        </p:txBody>
      </p:sp>
      <p:sp>
        <p:nvSpPr>
          <p:cNvPr id="36" name="아차_대책"/>
          <p:cNvSpPr txBox="1"/>
          <p:nvPr/>
        </p:nvSpPr>
        <p:spPr>
          <a:xfrm>
            <a:off x="5760720" y="3950208"/>
            <a:ext cx="56537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랙 상단 적재 높이 1.5m 이하로 제한, 하역 중 랙 아래 출입금지 표시·통제선 설치, 팔레트 랩핑 상태 작업 전 점검 항목에 추가</a:t>
            </a:r>
            <a:endParaRPr lang="en-US" sz="1400" dirty="0"/>
          </a:p>
        </p:txBody>
      </p:sp>
      <p:sp>
        <p:nvSpPr>
          <p:cNvPr id="37" name="아차_정보줄"/>
          <p:cNvSpPr/>
          <p:nvPr/>
        </p:nvSpPr>
        <p:spPr>
          <a:xfrm>
            <a:off x="548640" y="5440680"/>
            <a:ext cx="11094415" cy="822960"/>
          </a:xfrm>
          <a:prstGeom prst="roundRect">
            <a:avLst>
              <a:gd name="adj" fmla="val 1333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38" name="Text 29"/>
          <p:cNvSpPr txBox="1"/>
          <p:nvPr/>
        </p:nvSpPr>
        <p:spPr>
          <a:xfrm>
            <a:off x="777240" y="551383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 부서</a:t>
            </a:r>
            <a:endParaRPr lang="en-US" sz="1000" dirty="0"/>
          </a:p>
        </p:txBody>
      </p:sp>
      <p:sp>
        <p:nvSpPr>
          <p:cNvPr id="39" name="아차_조치 부서"/>
          <p:cNvSpPr txBox="1"/>
          <p:nvPr/>
        </p:nvSpPr>
        <p:spPr>
          <a:xfrm>
            <a:off x="777240" y="578815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예: 물류팀</a:t>
            </a:r>
            <a:endParaRPr lang="en-US" sz="1400" dirty="0"/>
          </a:p>
        </p:txBody>
      </p:sp>
      <p:sp>
        <p:nvSpPr>
          <p:cNvPr id="40" name="Text 31"/>
          <p:cNvSpPr txBox="1"/>
          <p:nvPr/>
        </p:nvSpPr>
        <p:spPr>
          <a:xfrm>
            <a:off x="3611880" y="551383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조치일 · 조치자</a:t>
            </a:r>
            <a:endParaRPr lang="en-US" sz="1000" dirty="0"/>
          </a:p>
        </p:txBody>
      </p:sp>
      <p:sp>
        <p:nvSpPr>
          <p:cNvPr id="41" name="아차_조치일 · 조치자"/>
          <p:cNvSpPr txBox="1"/>
          <p:nvPr/>
        </p:nvSpPr>
        <p:spPr>
          <a:xfrm>
            <a:off x="3611880" y="578815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2026. 10. 00 · 성명</a:t>
            </a:r>
            <a:endParaRPr lang="en-US" sz="1400" dirty="0"/>
          </a:p>
        </p:txBody>
      </p:sp>
      <p:sp>
        <p:nvSpPr>
          <p:cNvPr id="42" name="Text 33"/>
          <p:cNvSpPr txBox="1"/>
          <p:nvPr/>
        </p:nvSpPr>
        <p:spPr>
          <a:xfrm>
            <a:off x="6537960" y="551383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공유 방법</a:t>
            </a:r>
            <a:endParaRPr lang="en-US" sz="1000" dirty="0"/>
          </a:p>
        </p:txBody>
      </p:sp>
      <p:sp>
        <p:nvSpPr>
          <p:cNvPr id="43" name="아차_공유 방법"/>
          <p:cNvSpPr txBox="1"/>
          <p:nvPr/>
        </p:nvSpPr>
        <p:spPr>
          <a:xfrm>
            <a:off x="6537960" y="578815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TBM · 게시판 · 교육</a:t>
            </a:r>
            <a:endParaRPr lang="en-US" sz="1400" dirty="0"/>
          </a:p>
        </p:txBody>
      </p:sp>
      <p:sp>
        <p:nvSpPr>
          <p:cNvPr id="44" name="Text 35"/>
          <p:cNvSpPr txBox="1"/>
          <p:nvPr/>
        </p:nvSpPr>
        <p:spPr>
          <a:xfrm>
            <a:off x="9098280" y="551383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위험성평가 반영</a:t>
            </a:r>
            <a:endParaRPr lang="en-US" sz="1000" dirty="0"/>
          </a:p>
        </p:txBody>
      </p:sp>
      <p:sp>
        <p:nvSpPr>
          <p:cNvPr id="45" name="아차_위험성평가 반영"/>
          <p:cNvSpPr txBox="1"/>
          <p:nvPr/>
        </p:nvSpPr>
        <p:spPr>
          <a:xfrm>
            <a:off x="9098280" y="578815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수시평가 반영 / 해당 없음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지적사항 개선 전·후 (2건)</a:t>
            </a:r>
            <a:endParaRPr lang="en-US" sz="2600" dirty="0"/>
          </a:p>
        </p:txBody>
      </p:sp>
      <p:sp>
        <p:nvSpPr>
          <p:cNvPr id="3" name="간단_1_카드"/>
          <p:cNvSpPr/>
          <p:nvPr/>
        </p:nvSpPr>
        <p:spPr>
          <a:xfrm>
            <a:off x="548640" y="1188720"/>
            <a:ext cx="11094415" cy="2331720"/>
          </a:xfrm>
          <a:prstGeom prst="roundRect">
            <a:avLst>
              <a:gd name="adj" fmla="val 4706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4" name="간단_번호1"/>
          <p:cNvSpPr txBox="1"/>
          <p:nvPr/>
        </p:nvSpPr>
        <p:spPr>
          <a:xfrm>
            <a:off x="777240" y="141732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No. 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74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장소 · 지적 내용</a:t>
            </a:r>
            <a:endParaRPr lang="en-US" sz="1000" dirty="0"/>
          </a:p>
        </p:txBody>
      </p:sp>
      <p:sp>
        <p:nvSpPr>
          <p:cNvPr id="6" name="간단_지적1"/>
          <p:cNvSpPr txBox="1"/>
          <p:nvPr/>
        </p:nvSpPr>
        <p:spPr>
          <a:xfrm>
            <a:off x="777240" y="213055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가공동 통로 — 바닥에 기름이 흘러 미끄러질 위험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6700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79455"/>
                </a:solidFill>
              </a:rPr>
              <a:t>조치 내용</a:t>
            </a:r>
            <a:endParaRPr lang="en-US" sz="1000" dirty="0"/>
          </a:p>
        </p:txBody>
      </p:sp>
      <p:sp>
        <p:nvSpPr>
          <p:cNvPr id="8" name="간단_조치1"/>
          <p:cNvSpPr txBox="1"/>
          <p:nvPr/>
        </p:nvSpPr>
        <p:spPr>
          <a:xfrm>
            <a:off x="777240" y="29260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누유 부위 패킹 교체, 흡착포 비치</a:t>
            </a:r>
            <a:endParaRPr lang="en-US" sz="1400" dirty="0"/>
          </a:p>
        </p:txBody>
      </p:sp>
      <p:pic>
        <p:nvPicPr>
          <p:cNvPr id="9" name="간단1_개선 전 사진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371600"/>
            <a:ext cx="2788920" cy="1965960"/>
          </a:xfrm>
          <a:prstGeom prst="rect">
            <a:avLst/>
          </a:prstGeom>
        </p:spPr>
      </p:pic>
      <p:sp>
        <p:nvSpPr>
          <p:cNvPr id="10" name="간단1_개선 전_라벨"/>
          <p:cNvSpPr txBox="1"/>
          <p:nvPr/>
        </p:nvSpPr>
        <p:spPr>
          <a:xfrm>
            <a:off x="4315968" y="148132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개선 전</a:t>
            </a:r>
            <a:endParaRPr lang="en-US" sz="1100" dirty="0"/>
          </a:p>
        </p:txBody>
      </p:sp>
      <p:pic>
        <p:nvPicPr>
          <p:cNvPr id="11" name="간단1_개선 후 사진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1371600"/>
            <a:ext cx="2788920" cy="1965960"/>
          </a:xfrm>
          <a:prstGeom prst="rect">
            <a:avLst/>
          </a:prstGeom>
        </p:spPr>
      </p:pic>
      <p:sp>
        <p:nvSpPr>
          <p:cNvPr id="12" name="간단1_개선 후_라벨"/>
          <p:cNvSpPr txBox="1"/>
          <p:nvPr/>
        </p:nvSpPr>
        <p:spPr>
          <a:xfrm>
            <a:off x="7562088" y="148132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개선 후</a:t>
            </a:r>
            <a:endParaRPr lang="en-US" sz="1100" dirty="0"/>
          </a:p>
        </p:txBody>
      </p:sp>
      <p:sp>
        <p:nvSpPr>
          <p:cNvPr id="13" name="간단1_화살표_dot"/>
          <p:cNvSpPr/>
          <p:nvPr/>
        </p:nvSpPr>
        <p:spPr>
          <a:xfrm>
            <a:off x="7059168" y="2189988"/>
            <a:ext cx="329184" cy="329184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4" name="간단1_화살표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172" y="2268992"/>
            <a:ext cx="171176" cy="17117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0561320" y="146304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상태</a:t>
            </a:r>
            <a:endParaRPr lang="en-US" sz="1000" dirty="0"/>
          </a:p>
        </p:txBody>
      </p:sp>
      <p:sp>
        <p:nvSpPr>
          <p:cNvPr id="16" name="간단_상태1"/>
          <p:cNvSpPr txBox="1"/>
          <p:nvPr/>
        </p:nvSpPr>
        <p:spPr>
          <a:xfrm>
            <a:off x="10561320" y="1737360"/>
            <a:ext cx="853135" cy="347472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완료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10561320" y="224028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조치일</a:t>
            </a:r>
            <a:endParaRPr lang="en-US" sz="1000" dirty="0"/>
          </a:p>
        </p:txBody>
      </p:sp>
      <p:sp>
        <p:nvSpPr>
          <p:cNvPr id="18" name="간단_조치일1"/>
          <p:cNvSpPr txBox="1"/>
          <p:nvPr/>
        </p:nvSpPr>
        <p:spPr>
          <a:xfrm>
            <a:off x="10561320" y="2487168"/>
            <a:ext cx="853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10. 00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10561320" y="283464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 부서</a:t>
            </a:r>
            <a:endParaRPr lang="en-US" sz="1000" dirty="0"/>
          </a:p>
        </p:txBody>
      </p:sp>
      <p:sp>
        <p:nvSpPr>
          <p:cNvPr id="20" name="간단_부서1"/>
          <p:cNvSpPr txBox="1"/>
          <p:nvPr/>
        </p:nvSpPr>
        <p:spPr>
          <a:xfrm>
            <a:off x="10561320" y="3063240"/>
            <a:ext cx="853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부서명</a:t>
            </a:r>
            <a:endParaRPr lang="en-US" sz="1400" dirty="0"/>
          </a:p>
        </p:txBody>
      </p:sp>
      <p:sp>
        <p:nvSpPr>
          <p:cNvPr id="21" name="간단_2_카드"/>
          <p:cNvSpPr/>
          <p:nvPr/>
        </p:nvSpPr>
        <p:spPr>
          <a:xfrm>
            <a:off x="548640" y="3749040"/>
            <a:ext cx="11094415" cy="2331720"/>
          </a:xfrm>
          <a:prstGeom prst="roundRect">
            <a:avLst>
              <a:gd name="adj" fmla="val 4706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2" name="간단_번호2"/>
          <p:cNvSpPr txBox="1"/>
          <p:nvPr/>
        </p:nvSpPr>
        <p:spPr>
          <a:xfrm>
            <a:off x="777240" y="397764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No. 05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777240" y="44348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장소 · 지적 내용</a:t>
            </a:r>
            <a:endParaRPr lang="en-US" sz="1000" dirty="0"/>
          </a:p>
        </p:txBody>
      </p:sp>
      <p:sp>
        <p:nvSpPr>
          <p:cNvPr id="24" name="간단_지적2"/>
          <p:cNvSpPr txBox="1"/>
          <p:nvPr/>
        </p:nvSpPr>
        <p:spPr>
          <a:xfrm>
            <a:off x="777240" y="469087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용접 작업장 — 소화기 압력 미달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777240" y="52303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79455"/>
                </a:solidFill>
              </a:rPr>
              <a:t>조치 내용</a:t>
            </a:r>
            <a:endParaRPr lang="en-US" sz="1000" dirty="0"/>
          </a:p>
        </p:txBody>
      </p:sp>
      <p:sp>
        <p:nvSpPr>
          <p:cNvPr id="26" name="간단_조치2"/>
          <p:cNvSpPr txBox="1"/>
          <p:nvPr/>
        </p:nvSpPr>
        <p:spPr>
          <a:xfrm>
            <a:off x="777240" y="54864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소화기 교체, 월 1회 압력 점검</a:t>
            </a:r>
            <a:endParaRPr lang="en-US" sz="1400" dirty="0"/>
          </a:p>
        </p:txBody>
      </p:sp>
      <p:pic>
        <p:nvPicPr>
          <p:cNvPr id="27" name="간단2_개선 전 사진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3931920"/>
            <a:ext cx="2788920" cy="1965960"/>
          </a:xfrm>
          <a:prstGeom prst="rect">
            <a:avLst/>
          </a:prstGeom>
        </p:spPr>
      </p:pic>
      <p:sp>
        <p:nvSpPr>
          <p:cNvPr id="28" name="간단2_개선 전_라벨"/>
          <p:cNvSpPr txBox="1"/>
          <p:nvPr/>
        </p:nvSpPr>
        <p:spPr>
          <a:xfrm>
            <a:off x="4315968" y="404164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개선 전</a:t>
            </a:r>
            <a:endParaRPr lang="en-US" sz="1100" dirty="0"/>
          </a:p>
        </p:txBody>
      </p:sp>
      <p:pic>
        <p:nvPicPr>
          <p:cNvPr id="29" name="간단2_개선 후 사진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60" y="3931920"/>
            <a:ext cx="2788920" cy="1965960"/>
          </a:xfrm>
          <a:prstGeom prst="rect">
            <a:avLst/>
          </a:prstGeom>
        </p:spPr>
      </p:pic>
      <p:sp>
        <p:nvSpPr>
          <p:cNvPr id="30" name="간단2_개선 후_라벨"/>
          <p:cNvSpPr txBox="1"/>
          <p:nvPr/>
        </p:nvSpPr>
        <p:spPr>
          <a:xfrm>
            <a:off x="7562088" y="404164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개선 후</a:t>
            </a:r>
            <a:endParaRPr lang="en-US" sz="1100" dirty="0"/>
          </a:p>
        </p:txBody>
      </p:sp>
      <p:sp>
        <p:nvSpPr>
          <p:cNvPr id="31" name="간단2_화살표_dot"/>
          <p:cNvSpPr/>
          <p:nvPr/>
        </p:nvSpPr>
        <p:spPr>
          <a:xfrm>
            <a:off x="7059168" y="4750308"/>
            <a:ext cx="329184" cy="329184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32" name="간단2_화살표_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8172" y="4829312"/>
            <a:ext cx="171176" cy="171176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10561320" y="402336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상태</a:t>
            </a:r>
            <a:endParaRPr lang="en-US" sz="1000" dirty="0"/>
          </a:p>
        </p:txBody>
      </p:sp>
      <p:sp>
        <p:nvSpPr>
          <p:cNvPr id="34" name="간단_상태2"/>
          <p:cNvSpPr txBox="1"/>
          <p:nvPr/>
        </p:nvSpPr>
        <p:spPr>
          <a:xfrm>
            <a:off x="10561320" y="4297680"/>
            <a:ext cx="853135" cy="347472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완료</a:t>
            </a:r>
            <a:endParaRPr lang="en-US" sz="1200" dirty="0"/>
          </a:p>
        </p:txBody>
      </p:sp>
      <p:sp>
        <p:nvSpPr>
          <p:cNvPr id="35" name="Text 27"/>
          <p:cNvSpPr txBox="1"/>
          <p:nvPr/>
        </p:nvSpPr>
        <p:spPr>
          <a:xfrm>
            <a:off x="10561320" y="480060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조치일</a:t>
            </a:r>
            <a:endParaRPr lang="en-US" sz="1000" dirty="0"/>
          </a:p>
        </p:txBody>
      </p:sp>
      <p:sp>
        <p:nvSpPr>
          <p:cNvPr id="36" name="간단_조치일2"/>
          <p:cNvSpPr txBox="1"/>
          <p:nvPr/>
        </p:nvSpPr>
        <p:spPr>
          <a:xfrm>
            <a:off x="10561320" y="5047488"/>
            <a:ext cx="853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10. 00</a:t>
            </a:r>
            <a:endParaRPr lang="en-US" sz="1400" dirty="0"/>
          </a:p>
        </p:txBody>
      </p:sp>
      <p:sp>
        <p:nvSpPr>
          <p:cNvPr id="37" name="Text 29"/>
          <p:cNvSpPr txBox="1"/>
          <p:nvPr/>
        </p:nvSpPr>
        <p:spPr>
          <a:xfrm>
            <a:off x="10561320" y="539496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67085"/>
                </a:solidFill>
              </a:rPr>
              <a:t>조치 부서</a:t>
            </a:r>
            <a:endParaRPr lang="en-US" sz="1000" dirty="0"/>
          </a:p>
        </p:txBody>
      </p:sp>
      <p:sp>
        <p:nvSpPr>
          <p:cNvPr id="38" name="간단_부서2"/>
          <p:cNvSpPr txBox="1"/>
          <p:nvPr/>
        </p:nvSpPr>
        <p:spPr>
          <a:xfrm>
            <a:off x="10561320" y="5623560"/>
            <a:ext cx="853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부서명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양식 사용 방법</a:t>
            </a:r>
            <a:endParaRPr lang="en-US" sz="2600" dirty="0"/>
          </a:p>
        </p:txBody>
      </p:sp>
      <p:sp>
        <p:nvSpPr>
          <p:cNvPr id="3" name="방법_1"/>
          <p:cNvSpPr/>
          <p:nvPr/>
        </p:nvSpPr>
        <p:spPr>
          <a:xfrm>
            <a:off x="548640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4" name="방법아이콘_1_dot"/>
          <p:cNvSpPr/>
          <p:nvPr/>
        </p:nvSpPr>
        <p:spPr>
          <a:xfrm>
            <a:off x="822960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5" name="방법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6579" y="184525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247824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01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슬라이드 늘리기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475467"/>
                </a:solidFill>
              </a:rPr>
              <a:t>필요한 양식 슬라이드를 선택하고 Ctrl+D로 복제해 지적 건수만큼 늘립니다.</a:t>
            </a:r>
            <a:endParaRPr lang="en-US" sz="1300" dirty="0"/>
          </a:p>
        </p:txBody>
      </p:sp>
      <p:sp>
        <p:nvSpPr>
          <p:cNvPr id="9" name="방법_2"/>
          <p:cNvSpPr/>
          <p:nvPr/>
        </p:nvSpPr>
        <p:spPr>
          <a:xfrm>
            <a:off x="3390824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방법아이콘_2_dot"/>
          <p:cNvSpPr/>
          <p:nvPr/>
        </p:nvSpPr>
        <p:spPr>
          <a:xfrm>
            <a:off x="3665144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1" name="방법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763" y="184525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090008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02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3665144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사진 바꾸기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3665144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475467"/>
                </a:solidFill>
              </a:rPr>
              <a:t>회색 사진 틀을 우클릭 → [그림 바꾸기] → [파일에서]. 틀 크기·위치가 그대로 유지됩니다.</a:t>
            </a:r>
            <a:endParaRPr lang="en-US" sz="1300" dirty="0"/>
          </a:p>
        </p:txBody>
      </p:sp>
      <p:sp>
        <p:nvSpPr>
          <p:cNvPr id="15" name="방법_3"/>
          <p:cNvSpPr/>
          <p:nvPr/>
        </p:nvSpPr>
        <p:spPr>
          <a:xfrm>
            <a:off x="6233008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6" name="방법아이콘_3_dot"/>
          <p:cNvSpPr/>
          <p:nvPr/>
        </p:nvSpPr>
        <p:spPr>
          <a:xfrm>
            <a:off x="6507328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방법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947" y="1845259"/>
            <a:ext cx="332842" cy="33284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7932191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03</a:t>
            </a:r>
            <a:endParaRPr lang="en-US" sz="2200" dirty="0"/>
          </a:p>
        </p:txBody>
      </p:sp>
      <p:sp>
        <p:nvSpPr>
          <p:cNvPr id="19" name="Text 14"/>
          <p:cNvSpPr txBox="1"/>
          <p:nvPr/>
        </p:nvSpPr>
        <p:spPr>
          <a:xfrm>
            <a:off x="6507328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내용 입력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6507328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475467"/>
                </a:solidFill>
              </a:rPr>
              <a:t>회색 기울임 글씨는 예시입니다. 지우고 현장 내용으로 바꿔 쓰세요. 상태 색은 완료·진행 중·미착수에 맞게 바꿉니다.</a:t>
            </a:r>
            <a:endParaRPr lang="en-US" sz="1300" dirty="0"/>
          </a:p>
        </p:txBody>
      </p:sp>
      <p:sp>
        <p:nvSpPr>
          <p:cNvPr id="21" name="방법_4"/>
          <p:cNvSpPr/>
          <p:nvPr/>
        </p:nvSpPr>
        <p:spPr>
          <a:xfrm>
            <a:off x="9075191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2" name="방법아이콘_4_dot"/>
          <p:cNvSpPr/>
          <p:nvPr/>
        </p:nvSpPr>
        <p:spPr>
          <a:xfrm>
            <a:off x="9349511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3" name="방법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131" y="1845259"/>
            <a:ext cx="332842" cy="33284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0774375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04</a:t>
            </a:r>
            <a:endParaRPr lang="en-US" sz="2200" dirty="0"/>
          </a:p>
        </p:txBody>
      </p:sp>
      <p:sp>
        <p:nvSpPr>
          <p:cNvPr id="25" name="Text 19"/>
          <p:cNvSpPr txBox="1"/>
          <p:nvPr/>
        </p:nvSpPr>
        <p:spPr>
          <a:xfrm>
            <a:off x="9349511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보고 · 보관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9349511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475467"/>
                </a:solidFill>
              </a:rPr>
              <a:t>[파일] → [내보내기] → PDF로 저장해 보고하고, 원본 사진은 따로 보관합니다.</a:t>
            </a:r>
            <a:endParaRPr lang="en-US" sz="1300" dirty="0"/>
          </a:p>
        </p:txBody>
      </p:sp>
      <p:sp>
        <p:nvSpPr>
          <p:cNvPr id="27" name="방법_안내"/>
          <p:cNvSpPr/>
          <p:nvPr/>
        </p:nvSpPr>
        <p:spPr>
          <a:xfrm>
            <a:off x="548640" y="4983480"/>
            <a:ext cx="11094415" cy="868680"/>
          </a:xfrm>
          <a:prstGeom prst="roundRect">
            <a:avLst>
              <a:gd name="adj" fmla="val 12632"/>
            </a:avLst>
          </a:prstGeom>
          <a:solidFill>
            <a:srgbClr val="FFF6D6"/>
          </a:solidFill>
          <a:ln w="12700">
            <a:solidFill>
              <a:srgbClr val="FFF6D6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822960" y="507492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사진이 많다면  </a:t>
            </a:r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SafePlum 개선 전·후 사진대지(safeplum.com/tools/improve)에서 사진을 한 번에 넣어 A4로 출력할 수도 있습니다. 이 슬라이드는 보고 전에 지우세요.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fePlum Improve">
  <a:themeElements>
    <a:clrScheme name="SafePlum Improve">
      <a:dk1>
        <a:srgbClr val="1B2433"/>
      </a:dk1>
      <a:lt1>
        <a:srgbClr val="FFFFFF"/>
      </a:lt1>
      <a:dk2>
        <a:srgbClr val="0E1B2E"/>
      </a:dk2>
      <a:lt2>
        <a:srgbClr val="F2F4F7"/>
      </a:lt2>
      <a:accent1>
        <a:srgbClr val="FFC400"/>
      </a:accent1>
      <a:accent2>
        <a:srgbClr val="D92D20"/>
      </a:accent2>
      <a:accent3>
        <a:srgbClr val="079455"/>
      </a:accent3>
      <a:accent4>
        <a:srgbClr val="2E5AAC"/>
      </a:accent4>
      <a:accent5>
        <a:srgbClr val="667085"/>
      </a:accent5>
      <a:accent6>
        <a:srgbClr val="F79009"/>
      </a:accent6>
      <a:hlink>
        <a:srgbClr val="2E5AAC"/>
      </a:hlink>
      <a:folHlink>
        <a:srgbClr val="6941C6"/>
      </a:folHlink>
    </a:clrScheme>
    <a:fontScheme name="SafePlum Improv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SafePlum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지적사항 개선 전·후 보고 양식</dc:title>
  <dc:subject>PptxGenJS Presentation</dc:subject>
  <dc:creator>SafePlum</dc:creator>
  <cp:lastModifiedBy>SafePlum</cp:lastModifiedBy>
  <cp:revision>1</cp:revision>
  <dcterms:created xsi:type="dcterms:W3CDTF">2026-10-27T01:26:52Z</dcterms:created>
  <dcterms:modified xsi:type="dcterms:W3CDTF">2026-10-27T01:26:52Z</dcterms:modified>
</cp:coreProperties>
</file>